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7" r:id="rId1"/>
  </p:sldMasterIdLst>
  <p:notesMasterIdLst>
    <p:notesMasterId r:id="rId131"/>
  </p:notesMasterIdLst>
  <p:sldIdLst>
    <p:sldId id="298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81" r:id="rId22"/>
    <p:sldId id="344" r:id="rId23"/>
    <p:sldId id="345" r:id="rId24"/>
    <p:sldId id="346" r:id="rId25"/>
    <p:sldId id="347" r:id="rId26"/>
    <p:sldId id="382" r:id="rId27"/>
    <p:sldId id="383" r:id="rId28"/>
    <p:sldId id="384" r:id="rId29"/>
    <p:sldId id="385" r:id="rId30"/>
    <p:sldId id="403" r:id="rId31"/>
    <p:sldId id="404" r:id="rId32"/>
    <p:sldId id="386" r:id="rId33"/>
    <p:sldId id="387" r:id="rId34"/>
    <p:sldId id="388" r:id="rId35"/>
    <p:sldId id="389" r:id="rId36"/>
    <p:sldId id="402" r:id="rId37"/>
    <p:sldId id="390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275" r:id="rId50"/>
    <p:sldId id="276" r:id="rId51"/>
    <p:sldId id="277" r:id="rId52"/>
    <p:sldId id="278" r:id="rId53"/>
    <p:sldId id="279" r:id="rId54"/>
    <p:sldId id="413" r:id="rId55"/>
    <p:sldId id="414" r:id="rId56"/>
    <p:sldId id="415" r:id="rId57"/>
    <p:sldId id="280" r:id="rId58"/>
    <p:sldId id="281" r:id="rId59"/>
    <p:sldId id="282" r:id="rId60"/>
    <p:sldId id="416" r:id="rId61"/>
    <p:sldId id="283" r:id="rId62"/>
    <p:sldId id="284" r:id="rId63"/>
    <p:sldId id="287" r:id="rId64"/>
    <p:sldId id="288" r:id="rId65"/>
    <p:sldId id="289" r:id="rId66"/>
    <p:sldId id="290" r:id="rId67"/>
    <p:sldId id="417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300" r:id="rId77"/>
    <p:sldId id="301" r:id="rId78"/>
    <p:sldId id="302" r:id="rId79"/>
    <p:sldId id="303" r:id="rId80"/>
    <p:sldId id="304" r:id="rId81"/>
    <p:sldId id="350" r:id="rId82"/>
    <p:sldId id="351" r:id="rId83"/>
    <p:sldId id="352" r:id="rId84"/>
    <p:sldId id="353" r:id="rId85"/>
    <p:sldId id="354" r:id="rId86"/>
    <p:sldId id="355" r:id="rId87"/>
    <p:sldId id="356" r:id="rId88"/>
    <p:sldId id="418" r:id="rId89"/>
    <p:sldId id="419" r:id="rId90"/>
    <p:sldId id="420" r:id="rId91"/>
    <p:sldId id="421" r:id="rId92"/>
    <p:sldId id="422" r:id="rId93"/>
    <p:sldId id="360" r:id="rId94"/>
    <p:sldId id="357" r:id="rId95"/>
    <p:sldId id="358" r:id="rId96"/>
    <p:sldId id="423" r:id="rId97"/>
    <p:sldId id="424" r:id="rId98"/>
    <p:sldId id="359" r:id="rId99"/>
    <p:sldId id="361" r:id="rId100"/>
    <p:sldId id="362" r:id="rId101"/>
    <p:sldId id="363" r:id="rId102"/>
    <p:sldId id="364" r:id="rId103"/>
    <p:sldId id="365" r:id="rId104"/>
    <p:sldId id="368" r:id="rId105"/>
    <p:sldId id="366" r:id="rId106"/>
    <p:sldId id="367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8" r:id="rId116"/>
    <p:sldId id="377" r:id="rId117"/>
    <p:sldId id="305" r:id="rId118"/>
    <p:sldId id="306" r:id="rId119"/>
    <p:sldId id="307" r:id="rId120"/>
    <p:sldId id="308" r:id="rId121"/>
    <p:sldId id="309" r:id="rId122"/>
    <p:sldId id="310" r:id="rId123"/>
    <p:sldId id="311" r:id="rId124"/>
    <p:sldId id="312" r:id="rId125"/>
    <p:sldId id="313" r:id="rId126"/>
    <p:sldId id="314" r:id="rId127"/>
    <p:sldId id="315" r:id="rId128"/>
    <p:sldId id="329" r:id="rId129"/>
    <p:sldId id="328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>
        <p:scale>
          <a:sx n="50" d="100"/>
          <a:sy n="50" d="100"/>
        </p:scale>
        <p:origin x="1326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F175C-5975-4643-B596-2C50078A3819}" type="datetimeFigureOut">
              <a:rPr lang="en-US" smtClean="0"/>
              <a:t>9/29/2016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B2694-C8BB-40D4-8C97-007FAA23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l-U_S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84784"/>
            <a:ext cx="10363200" cy="230425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10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61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95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939799"/>
            <a:ext cx="2628900" cy="52371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939800"/>
            <a:ext cx="7734300" cy="52371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2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458032"/>
          </a:xfrm>
        </p:spPr>
        <p:txBody>
          <a:bodyPr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2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09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41433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24001"/>
            <a:ext cx="5181600" cy="4652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24001"/>
            <a:ext cx="5181600" cy="4652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10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4401"/>
            <a:ext cx="10515600" cy="776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72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0080"/>
            <a:ext cx="10515600" cy="42068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6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27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15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500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91332"/>
              </p:ext>
            </p:extLst>
          </p:nvPr>
        </p:nvGraphicFramePr>
        <p:xfrm>
          <a:off x="-16933" y="6249989"/>
          <a:ext cx="12208933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orelDRAW" r:id="rId14" imgW="6841112" imgH="478322" progId="">
                  <p:embed/>
                </p:oleObj>
              </mc:Choice>
              <mc:Fallback>
                <p:oleObj name="CorelDRAW" r:id="rId14" imgW="6841112" imgH="478322" progId="">
                  <p:embed/>
                  <p:pic>
                    <p:nvPicPr>
                      <p:cNvPr id="12" name="Object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933" y="6249989"/>
                        <a:ext cx="12208933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908720"/>
            <a:ext cx="10515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50353"/>
            <a:ext cx="10515600" cy="462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aphicFrame>
        <p:nvGraphicFramePr>
          <p:cNvPr id="7" name="Object 1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964261"/>
              </p:ext>
            </p:extLst>
          </p:nvPr>
        </p:nvGraphicFramePr>
        <p:xfrm>
          <a:off x="282813" y="157162"/>
          <a:ext cx="2245107" cy="58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orelDRAW" r:id="rId16" imgW="1293557" imgH="445660" progId="">
                  <p:embed/>
                </p:oleObj>
              </mc:Choice>
              <mc:Fallback>
                <p:oleObj name="CorelDRAW" r:id="rId16" imgW="1293557" imgH="445660" progId="">
                  <p:embed/>
                  <p:pic>
                    <p:nvPicPr>
                      <p:cNvPr id="7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813" y="157162"/>
                        <a:ext cx="2245107" cy="5801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1"/>
            <a:ext cx="12192000" cy="100013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812704"/>
            <a:ext cx="12192000" cy="27432"/>
          </a:xfrm>
          <a:prstGeom prst="rect">
            <a:avLst/>
          </a:prstGeom>
          <a:solidFill>
            <a:srgbClr val="ED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482" y="152400"/>
            <a:ext cx="3011753" cy="58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cle.com/technetwork/java/javase/downloads/jdk-netbeans-jsp-142931.html" TargetMode="External"/><Relationship Id="rId2" Type="http://schemas.openxmlformats.org/officeDocument/2006/relationships/hyperlink" Target="http://www.oracle.com/technetwork/java/javase/download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ublimetext.com/" TargetMode="External"/><Relationship Id="rId4" Type="http://schemas.openxmlformats.org/officeDocument/2006/relationships/hyperlink" Target="https://eclipse.org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411" y="2421218"/>
            <a:ext cx="9404723" cy="1400530"/>
          </a:xfrm>
        </p:spPr>
        <p:txBody>
          <a:bodyPr/>
          <a:lstStyle/>
          <a:p>
            <a:r>
              <a:rPr lang="en-US" sz="3600"/>
              <a:t>PEMROGRAMAN BERORIENTASI OBJEK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291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Karakteristik</a:t>
            </a:r>
            <a:r>
              <a:rPr lang="en-GB" dirty="0"/>
              <a:t> OOP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710531"/>
            <a:ext cx="3330724" cy="239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762249"/>
            <a:ext cx="2243137" cy="364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1392238"/>
            <a:ext cx="3632200" cy="21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329113"/>
            <a:ext cx="3232139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8299">
            <a:off x="1124626" y="2115948"/>
            <a:ext cx="5647605" cy="32297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69" y="2027612"/>
            <a:ext cx="5361782" cy="370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45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deklarasi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035" y="2239841"/>
            <a:ext cx="9781928" cy="32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84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10312"/>
            <a:ext cx="10058400" cy="1609344"/>
          </a:xfrm>
        </p:spPr>
        <p:txBody>
          <a:bodyPr/>
          <a:lstStyle/>
          <a:p>
            <a:r>
              <a:rPr lang="id-ID" dirty="0"/>
              <a:t>dicoba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560" y="1448245"/>
            <a:ext cx="4584288" cy="5409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3116263"/>
            <a:ext cx="5919763" cy="3741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940" y="940086"/>
            <a:ext cx="5931596" cy="10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2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483952"/>
            <a:ext cx="8735489" cy="59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675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Exception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830705"/>
            <a:ext cx="4610100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998" y="278701"/>
            <a:ext cx="4286250" cy="252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998" y="2586926"/>
            <a:ext cx="4000500" cy="2428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82" y="4932045"/>
            <a:ext cx="87534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93976"/>
            <a:ext cx="4333875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23" y="1722501"/>
            <a:ext cx="477202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04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903095"/>
            <a:ext cx="9172575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260" y="2855595"/>
            <a:ext cx="95535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41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93976"/>
            <a:ext cx="4162425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425" y="2632511"/>
            <a:ext cx="50292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104" y="4161483"/>
            <a:ext cx="8772525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104" y="5514033"/>
            <a:ext cx="83724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26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599449"/>
            <a:ext cx="906780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3422523"/>
            <a:ext cx="42672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44" y="3256799"/>
            <a:ext cx="4495800" cy="177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850" y="5572147"/>
            <a:ext cx="92011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744800"/>
            <a:ext cx="8439150" cy="3133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898" y="5738643"/>
            <a:ext cx="85153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456" y="1585541"/>
            <a:ext cx="7282678" cy="5051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69" y="462980"/>
            <a:ext cx="7289731" cy="26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Karakteristik</a:t>
            </a:r>
            <a:r>
              <a:rPr lang="en-GB" dirty="0"/>
              <a:t> OOP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864518"/>
            <a:ext cx="4043362" cy="371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938484"/>
            <a:ext cx="3662362" cy="409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19700" y="3721100"/>
            <a:ext cx="146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93976"/>
            <a:ext cx="4238625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48" y="3987000"/>
            <a:ext cx="3429000" cy="10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48" y="5341620"/>
            <a:ext cx="91821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289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320" y="1020418"/>
            <a:ext cx="9144680" cy="5138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96" y="5257178"/>
            <a:ext cx="64770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784764"/>
            <a:ext cx="4476750" cy="337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560" y="2060989"/>
            <a:ext cx="50196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238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3708" y="940904"/>
            <a:ext cx="9672769" cy="52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03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93976"/>
            <a:ext cx="4258575" cy="40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438463"/>
            <a:ext cx="57150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9192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3852" y="1802848"/>
            <a:ext cx="7862193" cy="405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92" y="132520"/>
            <a:ext cx="61912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</a:t>
            </a:r>
            <a:r>
              <a:rPr lang="en-US" dirty="0" err="1"/>
              <a:t>dan</a:t>
            </a:r>
            <a:r>
              <a:rPr lang="en-US" dirty="0"/>
              <a:t> OUTPUT (i/O)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433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Multithreading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436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eksekusi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“task”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program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degnan</a:t>
            </a:r>
            <a:r>
              <a:rPr lang="en-US" dirty="0"/>
              <a:t> THREAD</a:t>
            </a:r>
          </a:p>
          <a:p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menjalankan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thread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 yang </a:t>
            </a:r>
            <a:r>
              <a:rPr lang="en-US" dirty="0" err="1"/>
              <a:t>bersamaan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multithreading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563" y="571499"/>
            <a:ext cx="5003220" cy="59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thread?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7" y="1853248"/>
            <a:ext cx="3675063" cy="4104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12" y="1152983"/>
            <a:ext cx="6757988" cy="3920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07" y="4759325"/>
            <a:ext cx="6345993" cy="20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Karakteristik</a:t>
            </a:r>
            <a:r>
              <a:rPr lang="en-GB" dirty="0"/>
              <a:t> OOP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832768"/>
            <a:ext cx="8497452" cy="141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879" y="2401888"/>
            <a:ext cx="7535410" cy="4164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Yang </a:t>
            </a:r>
            <a:r>
              <a:rPr lang="en-US" dirty="0" err="1"/>
              <a:t>Terjadi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06" y="2425701"/>
            <a:ext cx="9061631" cy="28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498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Subclassing</a:t>
            </a:r>
            <a:r>
              <a:rPr lang="en-US" dirty="0"/>
              <a:t> Thread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76" y="2260600"/>
            <a:ext cx="7752791" cy="3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11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7" y="2350752"/>
            <a:ext cx="2932113" cy="3551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74" y="359422"/>
            <a:ext cx="5330825" cy="3767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487" y="4389437"/>
            <a:ext cx="6013193" cy="18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Implementasi</a:t>
            </a:r>
            <a:r>
              <a:rPr lang="en-US" dirty="0"/>
              <a:t> Runnable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032000"/>
            <a:ext cx="6864796" cy="2211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312" y="2552700"/>
            <a:ext cx="3570288" cy="36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74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452718"/>
            <a:ext cx="6307138" cy="4430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4498975"/>
            <a:ext cx="6399127" cy="19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209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Anonymous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1" y="1625600"/>
            <a:ext cx="3346450" cy="167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3556000"/>
            <a:ext cx="2783152" cy="199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363" y="1029018"/>
            <a:ext cx="5881180" cy="335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986" y="3657600"/>
            <a:ext cx="4583113" cy="3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AWT &amp; </a:t>
            </a:r>
            <a:br>
              <a:rPr lang="en-US" dirty="0"/>
            </a:br>
            <a:r>
              <a:rPr lang="en-US" dirty="0"/>
              <a:t>SWING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412" y="638529"/>
            <a:ext cx="4154488" cy="3321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735" y="462476"/>
            <a:ext cx="2547063" cy="349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70" y="4395867"/>
            <a:ext cx="8270023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869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GUI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968500"/>
            <a:ext cx="7659956" cy="162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4" y="2316162"/>
            <a:ext cx="9219693" cy="42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712" y="2003425"/>
            <a:ext cx="5126038" cy="41957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Buat</a:t>
            </a:r>
            <a:r>
              <a:rPr lang="en-US" dirty="0"/>
              <a:t> Project </a:t>
            </a:r>
            <a:r>
              <a:rPr lang="en-US" dirty="0" err="1"/>
              <a:t>baru</a:t>
            </a:r>
            <a:endParaRPr lang="en-US" dirty="0"/>
          </a:p>
          <a:p>
            <a:r>
              <a:rPr lang="en-US" dirty="0" err="1"/>
              <a:t>Pilih</a:t>
            </a:r>
            <a:r>
              <a:rPr lang="en-US" dirty="0"/>
              <a:t> Java Application</a:t>
            </a:r>
          </a:p>
          <a:p>
            <a:r>
              <a:rPr lang="en-US" dirty="0" err="1"/>
              <a:t>Berikan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Project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Project</a:t>
            </a:r>
          </a:p>
          <a:p>
            <a:r>
              <a:rPr lang="en-US" dirty="0"/>
              <a:t>Finish</a:t>
            </a:r>
          </a:p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package, </a:t>
            </a:r>
            <a:r>
              <a:rPr lang="en-US" dirty="0" err="1"/>
              <a:t>pilih</a:t>
            </a:r>
            <a:r>
              <a:rPr lang="en-US" dirty="0"/>
              <a:t> new </a:t>
            </a:r>
            <a:r>
              <a:rPr lang="en-US" dirty="0" err="1"/>
              <a:t>JframeForm</a:t>
            </a:r>
            <a:endParaRPr lang="en-US" dirty="0"/>
          </a:p>
          <a:p>
            <a:r>
              <a:rPr lang="en-US" dirty="0" err="1"/>
              <a:t>Hapus</a:t>
            </a:r>
            <a:r>
              <a:rPr lang="en-US" dirty="0"/>
              <a:t> file *.java </a:t>
            </a:r>
            <a:r>
              <a:rPr lang="en-US" dirty="0" err="1"/>
              <a:t>di</a:t>
            </a:r>
            <a:r>
              <a:rPr lang="en-US" dirty="0"/>
              <a:t> package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Refactor</a:t>
            </a:r>
            <a:r>
              <a:rPr lang="en-US" dirty="0"/>
              <a:t> (Safe deleted)</a:t>
            </a:r>
          </a:p>
          <a:p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muncul</a:t>
            </a:r>
            <a:r>
              <a:rPr lang="en-US" dirty="0"/>
              <a:t> GUI design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samping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 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/>
          <a:srcRect t="10304" b="15278"/>
          <a:stretch/>
        </p:blipFill>
        <p:spPr bwMode="auto">
          <a:xfrm>
            <a:off x="5238750" y="1790700"/>
            <a:ext cx="65341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19247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Ambillah</a:t>
            </a:r>
            <a:r>
              <a:rPr lang="en-US" dirty="0"/>
              <a:t> Button, Label, </a:t>
            </a:r>
            <a:r>
              <a:rPr lang="en-US" dirty="0" err="1"/>
              <a:t>RadioButton</a:t>
            </a:r>
            <a:r>
              <a:rPr lang="en-US" dirty="0"/>
              <a:t>, </a:t>
            </a:r>
            <a:r>
              <a:rPr lang="en-US" dirty="0" err="1"/>
              <a:t>TextField</a:t>
            </a:r>
            <a:r>
              <a:rPr lang="en-US" dirty="0"/>
              <a:t>, Panel,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ButtonGroup</a:t>
            </a:r>
            <a:r>
              <a:rPr lang="en-US" dirty="0"/>
              <a:t>  </a:t>
            </a:r>
            <a:r>
              <a:rPr lang="en-US" dirty="0" err="1"/>
              <a:t>sesuaikan</a:t>
            </a:r>
            <a:r>
              <a:rPr lang="en-US" dirty="0"/>
              <a:t> </a:t>
            </a:r>
            <a:r>
              <a:rPr lang="en-US" dirty="0" err="1"/>
              <a:t>posisinya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tampilannya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slide </a:t>
            </a:r>
            <a:r>
              <a:rPr lang="en-US" dirty="0" err="1"/>
              <a:t>berikutnya</a:t>
            </a:r>
            <a:r>
              <a:rPr lang="en-US" dirty="0"/>
              <a:t>.</a:t>
            </a:r>
          </a:p>
          <a:p>
            <a:r>
              <a:rPr lang="en-US" dirty="0"/>
              <a:t>Note : </a:t>
            </a:r>
          </a:p>
          <a:p>
            <a:pPr lvl="1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menggrupkan</a:t>
            </a:r>
            <a:r>
              <a:rPr lang="en-US" dirty="0"/>
              <a:t> </a:t>
            </a:r>
            <a:r>
              <a:rPr lang="en-US" dirty="0" err="1"/>
              <a:t>RadioButton</a:t>
            </a:r>
            <a:r>
              <a:rPr lang="en-US" dirty="0"/>
              <a:t>,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di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RadioButton</a:t>
            </a:r>
            <a:r>
              <a:rPr lang="en-US" dirty="0"/>
              <a:t>, </a:t>
            </a:r>
            <a:r>
              <a:rPr lang="en-US" dirty="0" err="1"/>
              <a:t>klik</a:t>
            </a:r>
            <a:r>
              <a:rPr lang="en-US" dirty="0"/>
              <a:t> properties, </a:t>
            </a:r>
            <a:r>
              <a:rPr lang="en-US" dirty="0" err="1"/>
              <a:t>klik</a:t>
            </a:r>
            <a:r>
              <a:rPr lang="en-US" dirty="0"/>
              <a:t>  </a:t>
            </a:r>
            <a:r>
              <a:rPr lang="en-US" dirty="0" err="1"/>
              <a:t>ButtonGroup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ButtonGroup1 </a:t>
            </a:r>
          </a:p>
          <a:p>
            <a:pPr lvl="1"/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di </a:t>
            </a:r>
            <a:r>
              <a:rPr lang="en-US" dirty="0" err="1"/>
              <a:t>RadioButton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Panel </a:t>
            </a:r>
            <a:r>
              <a:rPr lang="en-US" dirty="0" err="1"/>
              <a:t>pada</a:t>
            </a:r>
            <a:r>
              <a:rPr lang="en-US" dirty="0"/>
              <a:t> Properties Background</a:t>
            </a:r>
          </a:p>
          <a:p>
            <a:pPr lvl="1"/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kolom</a:t>
            </a:r>
            <a:r>
              <a:rPr lang="en-US" dirty="0"/>
              <a:t> </a:t>
            </a:r>
            <a:r>
              <a:rPr lang="en-US" dirty="0" err="1"/>
              <a:t>tabel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table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table </a:t>
            </a:r>
            <a:r>
              <a:rPr lang="en-US" dirty="0" err="1"/>
              <a:t>contens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tab column</a:t>
            </a:r>
          </a:p>
          <a:p>
            <a:pPr lvl="1"/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:, x, y, </a:t>
            </a:r>
            <a:r>
              <a:rPr lang="en-US" dirty="0" err="1"/>
              <a:t>dan</a:t>
            </a:r>
            <a:r>
              <a:rPr lang="en-US" dirty="0"/>
              <a:t> z </a:t>
            </a:r>
            <a:r>
              <a:rPr lang="en-US" dirty="0" err="1"/>
              <a:t>untuk</a:t>
            </a:r>
            <a:r>
              <a:rPr lang="en-US" dirty="0"/>
              <a:t>  textfield1, textfield2 </a:t>
            </a:r>
            <a:r>
              <a:rPr lang="en-US" dirty="0" err="1"/>
              <a:t>dan</a:t>
            </a:r>
            <a:r>
              <a:rPr lang="en-US" dirty="0"/>
              <a:t> textfield3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kanan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textfield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change </a:t>
            </a:r>
            <a:r>
              <a:rPr lang="en-US" dirty="0" err="1"/>
              <a:t>variabel</a:t>
            </a:r>
            <a:r>
              <a:rPr lang="en-US" dirty="0"/>
              <a:t> name</a:t>
            </a:r>
          </a:p>
          <a:p>
            <a:pPr lvl="1"/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RadioButton</a:t>
            </a:r>
            <a:r>
              <a:rPr lang="en-US" dirty="0"/>
              <a:t> : plus, min, </a:t>
            </a:r>
            <a:r>
              <a:rPr lang="en-US" dirty="0" err="1"/>
              <a:t>mult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div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3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Karakteristik</a:t>
            </a:r>
            <a:r>
              <a:rPr lang="en-GB" dirty="0"/>
              <a:t> OOP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672431"/>
            <a:ext cx="3967049" cy="436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906588"/>
            <a:ext cx="4470400" cy="46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5219700" y="3721100"/>
            <a:ext cx="14605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1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Instalasi Java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596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Downloads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d-ID" sz="2400" b="1" dirty="0"/>
              <a:t>Java</a:t>
            </a:r>
          </a:p>
          <a:p>
            <a:r>
              <a:rPr lang="id-ID" dirty="0"/>
              <a:t>Java Development Kit (JDK)</a:t>
            </a:r>
          </a:p>
          <a:p>
            <a:pPr lvl="1"/>
            <a:r>
              <a:rPr lang="id-ID" dirty="0">
                <a:hlinkClick r:id="rId2"/>
              </a:rPr>
              <a:t>http://www.oracle.com/technetwork/java/javase/downloads/index.html</a:t>
            </a:r>
            <a:endParaRPr lang="id-ID" dirty="0"/>
          </a:p>
          <a:p>
            <a:pPr marL="0" indent="0">
              <a:buNone/>
            </a:pPr>
            <a:r>
              <a:rPr lang="id-ID" sz="2400" b="1" dirty="0"/>
              <a:t>Code Editors and Compilers:</a:t>
            </a:r>
          </a:p>
          <a:p>
            <a:r>
              <a:rPr lang="id-ID" dirty="0"/>
              <a:t>Net Beans</a:t>
            </a:r>
          </a:p>
          <a:p>
            <a:pPr lvl="1"/>
            <a:r>
              <a:rPr lang="id-ID" dirty="0">
                <a:hlinkClick r:id="rId3"/>
              </a:rPr>
              <a:t>www.oracle.com/technetwork/java/javase/downloads/jdk-netbeans-jsp-142931.html</a:t>
            </a:r>
            <a:endParaRPr lang="id-ID" dirty="0"/>
          </a:p>
          <a:p>
            <a:r>
              <a:rPr lang="id-ID" dirty="0"/>
              <a:t>Eclipse</a:t>
            </a:r>
          </a:p>
          <a:p>
            <a:pPr lvl="1"/>
            <a:r>
              <a:rPr lang="id-ID" dirty="0">
                <a:hlinkClick r:id="rId4"/>
              </a:rPr>
              <a:t>https://eclipse.org/</a:t>
            </a:r>
            <a:endParaRPr lang="id-ID" dirty="0"/>
          </a:p>
          <a:p>
            <a:r>
              <a:rPr lang="id-ID" dirty="0"/>
              <a:t>Sublime Text</a:t>
            </a:r>
          </a:p>
          <a:p>
            <a:pPr lvl="1"/>
            <a:r>
              <a:rPr lang="id-ID" dirty="0">
                <a:hlinkClick r:id="rId5"/>
              </a:rPr>
              <a:t>http://www.sublimetext.com/</a:t>
            </a:r>
            <a:endParaRPr lang="id-ID" dirty="0"/>
          </a:p>
          <a:p>
            <a:r>
              <a:rPr lang="id-ID" dirty="0"/>
              <a:t>dll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982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/>
              <a:t>Install them!!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69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Set Classpath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Untuk Windows 8 /10:</a:t>
            </a:r>
          </a:p>
          <a:p>
            <a:pPr lvl="1"/>
            <a:r>
              <a:rPr lang="id-ID" dirty="0"/>
              <a:t>Start – Control Panel – System and Security – System – Advanced System Settings</a:t>
            </a:r>
          </a:p>
          <a:p>
            <a:pPr lvl="1"/>
            <a:endParaRPr lang="id-ID" dirty="0"/>
          </a:p>
          <a:p>
            <a:pPr lvl="1"/>
            <a:endParaRPr lang="id-ID" dirty="0"/>
          </a:p>
          <a:p>
            <a:pPr lvl="1"/>
            <a:endParaRPr lang="id-ID" dirty="0"/>
          </a:p>
          <a:p>
            <a:pPr lvl="1"/>
            <a:endParaRPr lang="id-ID" dirty="0"/>
          </a:p>
          <a:p>
            <a:pPr lvl="1"/>
            <a:endParaRPr lang="id-ID" dirty="0"/>
          </a:p>
          <a:p>
            <a:pPr lvl="1"/>
            <a:endParaRPr lang="id-ID" dirty="0"/>
          </a:p>
          <a:p>
            <a:pPr lvl="1"/>
            <a:r>
              <a:rPr lang="id-ID" dirty="0"/>
              <a:t>Choose Environment Variables</a:t>
            </a:r>
          </a:p>
          <a:p>
            <a:pPr lvl="1"/>
            <a:r>
              <a:rPr lang="id-ID" dirty="0"/>
              <a:t>Search Variable “Path” and enter the directory </a:t>
            </a:r>
            <a:br>
              <a:rPr lang="id-ID" dirty="0"/>
            </a:br>
            <a:r>
              <a:rPr lang="id-ID" dirty="0"/>
              <a:t>of jdk (version)\bin</a:t>
            </a:r>
            <a:br>
              <a:rPr lang="id-ID" dirty="0"/>
            </a:br>
            <a:r>
              <a:rPr lang="id-ID" dirty="0"/>
              <a:t>ie: C:\Program Files (x86)\Java\jdk1.8.0_51\bin</a:t>
            </a:r>
          </a:p>
          <a:p>
            <a:pPr lvl="1"/>
            <a:endParaRPr lang="id-ID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98" y="2838370"/>
            <a:ext cx="6286500" cy="1943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14" y="2093976"/>
            <a:ext cx="3914775" cy="449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414" y="2207665"/>
            <a:ext cx="363855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Check your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d-ID" dirty="0"/>
              <a:t>Run command prompt, type “java” then press enter</a:t>
            </a:r>
          </a:p>
          <a:p>
            <a:r>
              <a:rPr lang="id-ID" dirty="0"/>
              <a:t>Open your text editor, then type this</a:t>
            </a:r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r>
              <a:rPr lang="id-ID" dirty="0"/>
              <a:t>Save your work as “belajar.java”</a:t>
            </a:r>
          </a:p>
          <a:p>
            <a:r>
              <a:rPr lang="id-ID" dirty="0"/>
              <a:t>Back to your Command Prompt, change directory to your workspace then type:</a:t>
            </a:r>
          </a:p>
          <a:p>
            <a:pPr marL="0" indent="0">
              <a:buNone/>
            </a:pPr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javac belajar.java</a:t>
            </a:r>
          </a:p>
          <a:p>
            <a:pPr marL="0" indent="0">
              <a:buNone/>
            </a:pPr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java belajar</a:t>
            </a:r>
          </a:p>
          <a:p>
            <a:r>
              <a:rPr lang="id-ID" sz="2400" dirty="0">
                <a:cs typeface="Courier New" panose="02070309020205020404" pitchFamily="49" charset="0"/>
              </a:rPr>
              <a:t>Then what happened??</a:t>
            </a:r>
          </a:p>
          <a:p>
            <a:pPr marL="0" indent="0">
              <a:buNone/>
            </a:pPr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973" y="1028700"/>
            <a:ext cx="5629275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012" y="2916717"/>
            <a:ext cx="9970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public class belajar{</a:t>
            </a:r>
          </a:p>
          <a:p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	public static void main (String [] args){</a:t>
            </a:r>
          </a:p>
          <a:p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	   System.out.println("Kulonuwun");</a:t>
            </a:r>
          </a:p>
          <a:p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r>
              <a:rPr lang="id-ID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366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Elemen</a:t>
            </a:r>
            <a:r>
              <a:rPr lang="en-US"/>
              <a:t> Dasar</a:t>
            </a:r>
            <a:r>
              <a:rPr lang="id-ID"/>
              <a:t> NETBEANS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Komentar</a:t>
            </a:r>
            <a:r>
              <a:rPr lang="en-US" dirty="0"/>
              <a:t> Program</a:t>
            </a:r>
          </a:p>
          <a:p>
            <a:r>
              <a:rPr lang="en-US" dirty="0"/>
              <a:t>Blok Program</a:t>
            </a:r>
          </a:p>
          <a:p>
            <a:r>
              <a:rPr lang="en-US" dirty="0"/>
              <a:t>Separator</a:t>
            </a:r>
          </a:p>
          <a:p>
            <a:r>
              <a:rPr lang="en-US" dirty="0" err="1"/>
              <a:t>Kata</a:t>
            </a:r>
            <a:r>
              <a:rPr lang="en-US" dirty="0"/>
              <a:t> </a:t>
            </a:r>
            <a:r>
              <a:rPr lang="en-US" dirty="0" err="1"/>
              <a:t>Kunci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Java,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yang </a:t>
            </a:r>
            <a:r>
              <a:rPr lang="en-US" dirty="0" err="1"/>
              <a:t>unggul</a:t>
            </a:r>
            <a:r>
              <a:rPr lang="en-US" dirty="0"/>
              <a:t> </a:t>
            </a:r>
            <a:r>
              <a:rPr lang="en-US" dirty="0" err="1"/>
              <a:t>dibanding</a:t>
            </a:r>
            <a:r>
              <a:rPr lang="en-US" dirty="0"/>
              <a:t> yang lain</a:t>
            </a:r>
          </a:p>
          <a:p>
            <a:pPr lvl="1"/>
            <a:r>
              <a:rPr lang="en-US" dirty="0" err="1"/>
              <a:t>Merupakan</a:t>
            </a:r>
            <a:r>
              <a:rPr lang="en-US" dirty="0"/>
              <a:t> filter-filter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sebelumnya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Dikenal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“Modern”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kemampuan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OOP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mempermudah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multithreading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“Java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</a:t>
            </a:r>
            <a:r>
              <a:rPr lang="en-US" dirty="0" err="1"/>
              <a:t>orientasi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, </a:t>
            </a:r>
            <a:r>
              <a:rPr lang="en-US" dirty="0" err="1"/>
              <a:t>sederhana</a:t>
            </a:r>
            <a:r>
              <a:rPr lang="en-US" dirty="0"/>
              <a:t>, </a:t>
            </a:r>
            <a:r>
              <a:rPr lang="en-US" dirty="0" err="1"/>
              <a:t>aman</a:t>
            </a:r>
            <a:r>
              <a:rPr lang="en-US" dirty="0"/>
              <a:t>, </a:t>
            </a:r>
            <a:r>
              <a:rPr lang="en-US" dirty="0" err="1"/>
              <a:t>diinterpretasi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dioptimasi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dinamis</a:t>
            </a:r>
            <a:r>
              <a:rPr lang="en-US" dirty="0"/>
              <a:t>, </a:t>
            </a:r>
            <a:r>
              <a:rPr lang="en-US" dirty="0" err="1"/>
              <a:t>ber-bytecode</a:t>
            </a:r>
            <a:r>
              <a:rPr lang="en-US" dirty="0"/>
              <a:t>, </a:t>
            </a:r>
            <a:r>
              <a:rPr lang="en-US" dirty="0" err="1"/>
              <a:t>netral</a:t>
            </a:r>
            <a:r>
              <a:rPr lang="en-US" dirty="0"/>
              <a:t> </a:t>
            </a:r>
            <a:r>
              <a:rPr lang="en-US" dirty="0" err="1"/>
              <a:t>arsitektur</a:t>
            </a:r>
            <a:r>
              <a:rPr lang="en-US" dirty="0"/>
              <a:t>, </a:t>
            </a:r>
            <a:r>
              <a:rPr lang="en-US" dirty="0" err="1"/>
              <a:t>mempunyai</a:t>
            </a:r>
            <a:r>
              <a:rPr lang="en-US" dirty="0"/>
              <a:t> garbage-collector, multithreading, </a:t>
            </a:r>
            <a:r>
              <a:rPr lang="en-US" dirty="0" err="1"/>
              <a:t>memi</a:t>
            </a:r>
            <a:r>
              <a:rPr lang="en-US" dirty="0"/>
              <a:t> </a:t>
            </a:r>
            <a:r>
              <a:rPr lang="en-US" dirty="0" err="1"/>
              <a:t>liki</a:t>
            </a:r>
            <a:r>
              <a:rPr lang="en-US" dirty="0"/>
              <a:t> </a:t>
            </a:r>
            <a:r>
              <a:rPr lang="en-US" dirty="0" err="1"/>
              <a:t>mekanisme</a:t>
            </a:r>
            <a:r>
              <a:rPr lang="en-US" dirty="0"/>
              <a:t> exception-handling, </a:t>
            </a:r>
            <a:r>
              <a:rPr lang="en-US" dirty="0" err="1"/>
              <a:t>berbasis</a:t>
            </a:r>
            <a:r>
              <a:rPr lang="en-US" dirty="0"/>
              <a:t> </a:t>
            </a:r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penulisan</a:t>
            </a:r>
            <a:r>
              <a:rPr lang="en-US" dirty="0"/>
              <a:t> program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diperluas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dinamis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diperuntukkan</a:t>
            </a:r>
            <a:r>
              <a:rPr lang="en-US" dirty="0"/>
              <a:t> system </a:t>
            </a:r>
            <a:r>
              <a:rPr lang="en-US" dirty="0" err="1"/>
              <a:t>tersebar</a:t>
            </a:r>
            <a:r>
              <a:rPr lang="en-US" dirty="0"/>
              <a:t> (distributed system).” </a:t>
            </a:r>
            <a:br>
              <a:rPr lang="en-US" dirty="0"/>
            </a:br>
            <a:r>
              <a:rPr lang="en-US" dirty="0"/>
              <a:t>-Bill Joy (Co-Founder Sun Microsystem)</a:t>
            </a:r>
          </a:p>
        </p:txBody>
      </p:sp>
    </p:spTree>
    <p:extLst>
      <p:ext uri="{BB962C8B-B14F-4D97-AF65-F5344CB8AC3E}">
        <p14:creationId xmlns:p14="http://schemas.microsoft.com/office/powerpoint/2010/main" val="365596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Komentar</a:t>
            </a:r>
            <a:r>
              <a:rPr lang="en-US" dirty="0"/>
              <a:t> 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Komentar</a:t>
            </a:r>
            <a:r>
              <a:rPr lang="en-US" dirty="0"/>
              <a:t> Program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program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ikut</a:t>
            </a:r>
            <a:r>
              <a:rPr lang="en-US" dirty="0"/>
              <a:t> </a:t>
            </a:r>
            <a:r>
              <a:rPr lang="en-US" dirty="0" err="1"/>
              <a:t>dieksekusi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kompilasi</a:t>
            </a:r>
            <a:r>
              <a:rPr lang="en-US" dirty="0"/>
              <a:t> program. </a:t>
            </a:r>
          </a:p>
          <a:p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Netbeans</a:t>
            </a:r>
            <a:r>
              <a:rPr lang="en-US" dirty="0"/>
              <a:t> :</a:t>
            </a:r>
          </a:p>
          <a:p>
            <a:pPr marL="633222" indent="-514350">
              <a:buFont typeface="Arial" panose="020B0604020202020204" pitchFamily="34" charset="0"/>
              <a:buChar char="•"/>
            </a:pP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baris</a:t>
            </a:r>
            <a:r>
              <a:rPr lang="en-US" dirty="0"/>
              <a:t> , </a:t>
            </a:r>
            <a:r>
              <a:rPr lang="en-US" dirty="0" err="1"/>
              <a:t>contoh</a:t>
            </a:r>
            <a:r>
              <a:rPr lang="en-US" dirty="0"/>
              <a:t>  : //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java</a:t>
            </a:r>
          </a:p>
          <a:p>
            <a:pPr marL="633222" indent="-514350">
              <a:buFont typeface="Arial" panose="020B0604020202020204" pitchFamily="34" charset="0"/>
              <a:buChar char="•"/>
            </a:pP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baris</a:t>
            </a:r>
            <a:r>
              <a:rPr lang="en-US" dirty="0"/>
              <a:t> (</a:t>
            </a:r>
            <a:r>
              <a:rPr lang="en-US" dirty="0" err="1"/>
              <a:t>diawali</a:t>
            </a:r>
            <a:r>
              <a:rPr lang="en-US" dirty="0"/>
              <a:t> /*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diakhiri</a:t>
            </a:r>
            <a:r>
              <a:rPr lang="en-US" dirty="0"/>
              <a:t> */)</a:t>
            </a:r>
          </a:p>
          <a:p>
            <a:pPr marL="633222" indent="-514350">
              <a:buFont typeface="Arial" panose="020B0604020202020204" pitchFamily="34" charset="0"/>
              <a:buChar char="•"/>
            </a:pPr>
            <a:r>
              <a:rPr lang="en-US" dirty="0" err="1"/>
              <a:t>Komentar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keperluan</a:t>
            </a:r>
            <a:r>
              <a:rPr lang="en-US" dirty="0"/>
              <a:t> </a:t>
            </a:r>
            <a:r>
              <a:rPr lang="en-US" dirty="0" err="1"/>
              <a:t>dokumentasi</a:t>
            </a:r>
            <a:r>
              <a:rPr lang="en-US" dirty="0"/>
              <a:t> (</a:t>
            </a:r>
            <a:r>
              <a:rPr lang="en-US" dirty="0" err="1"/>
              <a:t>diawali</a:t>
            </a:r>
            <a:r>
              <a:rPr lang="en-US" dirty="0"/>
              <a:t> /**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diakhiri</a:t>
            </a:r>
            <a:r>
              <a:rPr lang="en-US" dirty="0"/>
              <a:t> */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tag </a:t>
            </a:r>
            <a:r>
              <a:rPr lang="en-US" dirty="0" err="1"/>
              <a:t>khusus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@author, </a:t>
            </a:r>
            <a:r>
              <a:rPr lang="en-US" dirty="0" err="1"/>
              <a:t>dll</a:t>
            </a:r>
            <a:r>
              <a:rPr lang="en-US" dirty="0"/>
              <a:t>), </a:t>
            </a:r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:</a:t>
            </a:r>
          </a:p>
          <a:p>
            <a:pPr marL="1089025" indent="-457200">
              <a:buFont typeface="Arial" panose="020B0604020202020204" pitchFamily="34" charset="0"/>
              <a:buChar char="•"/>
            </a:pPr>
            <a:r>
              <a:rPr lang="en-US" dirty="0"/>
              <a:t>/**</a:t>
            </a:r>
            <a:endParaRPr lang="en-US" i="1" dirty="0"/>
          </a:p>
          <a:p>
            <a:pPr marL="1089025" indent="-457200">
              <a:buFont typeface="Arial" panose="020B0604020202020204" pitchFamily="34" charset="0"/>
              <a:buChar char="•"/>
            </a:pPr>
            <a:r>
              <a:rPr lang="en-US" dirty="0"/>
              <a:t>* Program </a:t>
            </a:r>
            <a:r>
              <a:rPr lang="en-US" dirty="0" err="1"/>
              <a:t>dasar</a:t>
            </a:r>
            <a:endParaRPr lang="en-US" dirty="0"/>
          </a:p>
          <a:p>
            <a:pPr marL="1089025" indent="-457200">
              <a:buFont typeface="Arial" panose="020B0604020202020204" pitchFamily="34" charset="0"/>
              <a:buChar char="•"/>
            </a:pPr>
            <a:r>
              <a:rPr lang="en-US" dirty="0"/>
              <a:t>* @author GLB</a:t>
            </a:r>
          </a:p>
          <a:p>
            <a:pPr marL="1089025" indent="-457200">
              <a:buFont typeface="Arial" panose="020B0604020202020204" pitchFamily="34" charset="0"/>
              <a:buChar char="•"/>
            </a:pPr>
            <a:r>
              <a:rPr lang="en-US" dirty="0"/>
              <a:t>* @version 1</a:t>
            </a:r>
          </a:p>
          <a:p>
            <a:pPr marL="1089025" indent="-457200">
              <a:buFont typeface="Arial" panose="020B0604020202020204" pitchFamily="34" charset="0"/>
              <a:buChar char="•"/>
            </a:pPr>
            <a:r>
              <a:rPr lang="en-US" dirty="0"/>
              <a:t>*/</a:t>
            </a:r>
          </a:p>
          <a:p>
            <a:pPr marL="633222" indent="-5143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88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762" y="2901950"/>
            <a:ext cx="608647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26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Blok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Blok Program </a:t>
            </a:r>
            <a:r>
              <a:rPr lang="en-US" dirty="0" err="1"/>
              <a:t>diawali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err="1"/>
              <a:t>tanda</a:t>
            </a:r>
            <a:r>
              <a:rPr lang="en-US"/>
              <a:t> </a:t>
            </a:r>
            <a:r>
              <a:rPr lang="id-ID"/>
              <a:t>“</a:t>
            </a:r>
            <a:r>
              <a:rPr lang="en-US"/>
              <a:t>{</a:t>
            </a:r>
            <a:r>
              <a:rPr lang="id-ID"/>
              <a:t>“ </a:t>
            </a:r>
            <a:r>
              <a:rPr lang="en-US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diakhiri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err="1"/>
              <a:t>tanda</a:t>
            </a:r>
            <a:r>
              <a:rPr lang="en-US"/>
              <a:t> </a:t>
            </a:r>
            <a:r>
              <a:rPr lang="id-ID"/>
              <a:t>“</a:t>
            </a:r>
            <a:r>
              <a:rPr lang="en-US"/>
              <a:t>}</a:t>
            </a:r>
            <a:r>
              <a:rPr lang="id-ID"/>
              <a:t>”</a:t>
            </a:r>
            <a:endParaRPr lang="en-US" dirty="0"/>
          </a:p>
          <a:p>
            <a:r>
              <a:rPr lang="en-US" dirty="0"/>
              <a:t>Blok program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diterapkan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definisi</a:t>
            </a:r>
            <a:r>
              <a:rPr lang="en-US" dirty="0"/>
              <a:t>:</a:t>
            </a:r>
          </a:p>
          <a:p>
            <a:pPr lvl="1"/>
            <a:r>
              <a:rPr lang="en-US"/>
              <a:t>Kelas</a:t>
            </a:r>
            <a:endParaRPr lang="en-US" dirty="0"/>
          </a:p>
          <a:p>
            <a:pPr lvl="1"/>
            <a:r>
              <a:rPr lang="en-US" dirty="0"/>
              <a:t>Method</a:t>
            </a:r>
          </a:p>
          <a:p>
            <a:pPr lvl="1"/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Pengulangan</a:t>
            </a:r>
            <a:endParaRPr lang="en-US" dirty="0"/>
          </a:p>
          <a:p>
            <a:pPr lvl="1"/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Pemilihan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08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Separator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memisahkan</a:t>
            </a:r>
            <a:r>
              <a:rPr lang="en-US" dirty="0"/>
              <a:t>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program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lainnya</a:t>
            </a:r>
            <a:endParaRPr lang="en-US" dirty="0"/>
          </a:p>
          <a:p>
            <a:r>
              <a:rPr lang="en-US" dirty="0"/>
              <a:t>Separator yang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program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semicolon </a:t>
            </a:r>
            <a:r>
              <a:rPr lang="en-US" dirty="0"/>
              <a:t>(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koma</a:t>
            </a:r>
            <a:r>
              <a:rPr lang="en-US" dirty="0"/>
              <a:t>),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memisahkan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statement yang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yang </a:t>
            </a:r>
            <a:r>
              <a:rPr lang="en-US" dirty="0" err="1"/>
              <a:t>lainnya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21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Daftar</a:t>
            </a:r>
            <a:r>
              <a:rPr lang="en-US" dirty="0"/>
              <a:t> separator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() </a:t>
            </a:r>
            <a:r>
              <a:rPr lang="en-US" dirty="0"/>
              <a:t>: Parentheses (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kurung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:</a:t>
            </a:r>
          </a:p>
          <a:p>
            <a:pPr lvl="1"/>
            <a:r>
              <a:rPr lang="en-US" dirty="0" err="1"/>
              <a:t>Mengisikan</a:t>
            </a:r>
            <a:r>
              <a:rPr lang="en-US" dirty="0"/>
              <a:t> </a:t>
            </a:r>
            <a:r>
              <a:rPr lang="en-US" dirty="0" err="1"/>
              <a:t>daftar</a:t>
            </a:r>
            <a:r>
              <a:rPr lang="en-US" dirty="0"/>
              <a:t> parameter </a:t>
            </a:r>
            <a:r>
              <a:rPr lang="en-US" dirty="0" err="1"/>
              <a:t>dalam</a:t>
            </a:r>
            <a:r>
              <a:rPr lang="en-US" dirty="0"/>
              <a:t> method</a:t>
            </a:r>
          </a:p>
          <a:p>
            <a:pPr lvl="1"/>
            <a:r>
              <a:rPr lang="en-US" dirty="0" err="1"/>
              <a:t>Mengapit</a:t>
            </a:r>
            <a:r>
              <a:rPr lang="en-US" dirty="0"/>
              <a:t> </a:t>
            </a:r>
            <a:r>
              <a:rPr lang="en-US" dirty="0" err="1"/>
              <a:t>ekspresi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statement </a:t>
            </a:r>
            <a:r>
              <a:rPr lang="en-US" dirty="0" err="1"/>
              <a:t>kontrol</a:t>
            </a:r>
            <a:endParaRPr lang="en-US" dirty="0"/>
          </a:p>
          <a:p>
            <a:pPr lvl="1"/>
            <a:r>
              <a:rPr lang="en-US" dirty="0" err="1"/>
              <a:t>Melakukan</a:t>
            </a:r>
            <a:r>
              <a:rPr lang="en-US" dirty="0"/>
              <a:t> typecast</a:t>
            </a:r>
          </a:p>
          <a:p>
            <a:r>
              <a:rPr lang="en-US" b="1" dirty="0"/>
              <a:t>{}</a:t>
            </a:r>
            <a:r>
              <a:rPr lang="en-US" dirty="0"/>
              <a:t> : Braces (</a:t>
            </a:r>
            <a:r>
              <a:rPr lang="en-US" dirty="0" err="1"/>
              <a:t>Kurung</a:t>
            </a:r>
            <a:r>
              <a:rPr lang="en-US" dirty="0"/>
              <a:t> </a:t>
            </a:r>
            <a:r>
              <a:rPr lang="en-US" dirty="0" err="1"/>
              <a:t>kurawal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Membuat</a:t>
            </a:r>
            <a:r>
              <a:rPr lang="en-US" dirty="0"/>
              <a:t> Blok program</a:t>
            </a:r>
          </a:p>
          <a:p>
            <a:pPr lvl="1"/>
            <a:r>
              <a:rPr lang="en-US" dirty="0" err="1"/>
              <a:t>Mengisikan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inisial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deklarasi</a:t>
            </a:r>
            <a:r>
              <a:rPr lang="en-US" dirty="0"/>
              <a:t> array</a:t>
            </a:r>
          </a:p>
          <a:p>
            <a:r>
              <a:rPr lang="en-US" b="1" dirty="0"/>
              <a:t>[ ]</a:t>
            </a:r>
            <a:r>
              <a:rPr lang="en-US" dirty="0"/>
              <a:t> : Bracket (</a:t>
            </a:r>
            <a:r>
              <a:rPr lang="en-US" dirty="0" err="1"/>
              <a:t>Kurung</a:t>
            </a:r>
            <a:r>
              <a:rPr lang="en-US" dirty="0"/>
              <a:t> </a:t>
            </a:r>
            <a:r>
              <a:rPr lang="en-US" dirty="0" err="1"/>
              <a:t>siku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Mendeklarasikan</a:t>
            </a:r>
            <a:r>
              <a:rPr lang="en-US" dirty="0"/>
              <a:t> array</a:t>
            </a:r>
          </a:p>
          <a:p>
            <a:pPr lvl="1"/>
            <a:r>
              <a:rPr lang="en-US" dirty="0" err="1"/>
              <a:t>Mengambil</a:t>
            </a:r>
            <a:r>
              <a:rPr lang="en-US" dirty="0"/>
              <a:t>/</a:t>
            </a:r>
            <a:r>
              <a:rPr lang="en-US" dirty="0" err="1"/>
              <a:t>mengisi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elemen</a:t>
            </a:r>
            <a:r>
              <a:rPr lang="en-US" dirty="0"/>
              <a:t> array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06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Daftar</a:t>
            </a:r>
            <a:r>
              <a:rPr lang="en-US" dirty="0"/>
              <a:t> separator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;</a:t>
            </a:r>
            <a:r>
              <a:rPr lang="en-US" dirty="0"/>
              <a:t> : Semicolon (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koma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memisahkan</a:t>
            </a:r>
            <a:r>
              <a:rPr lang="en-US" dirty="0"/>
              <a:t> statement</a:t>
            </a:r>
          </a:p>
          <a:p>
            <a:r>
              <a:rPr lang="en-US" b="1" dirty="0"/>
              <a:t>,</a:t>
            </a:r>
            <a:r>
              <a:rPr lang="en-US" dirty="0"/>
              <a:t> : Comma (</a:t>
            </a:r>
            <a:r>
              <a:rPr lang="en-US" dirty="0" err="1"/>
              <a:t>koma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Memisahkan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proses</a:t>
            </a:r>
            <a:r>
              <a:rPr lang="en-US" dirty="0"/>
              <a:t> </a:t>
            </a:r>
            <a:r>
              <a:rPr lang="en-US" dirty="0" err="1"/>
              <a:t>deklarasi</a:t>
            </a:r>
            <a:endParaRPr lang="en-US" dirty="0"/>
          </a:p>
          <a:p>
            <a:pPr lvl="1"/>
            <a:r>
              <a:rPr lang="en-US" dirty="0" err="1"/>
              <a:t>Menggunakan</a:t>
            </a:r>
            <a:r>
              <a:rPr lang="en-US" dirty="0"/>
              <a:t> statement for</a:t>
            </a:r>
          </a:p>
          <a:p>
            <a:r>
              <a:rPr lang="en-US" b="1" dirty="0"/>
              <a:t>.  </a:t>
            </a:r>
            <a:r>
              <a:rPr lang="en-US" dirty="0"/>
              <a:t>: Period (</a:t>
            </a:r>
            <a:r>
              <a:rPr lang="en-US" dirty="0" err="1"/>
              <a:t>titik</a:t>
            </a:r>
            <a:r>
              <a:rPr lang="en-US" dirty="0"/>
              <a:t>),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Memisahkan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paket</a:t>
            </a:r>
            <a:r>
              <a:rPr lang="en-US" dirty="0"/>
              <a:t>, </a:t>
            </a:r>
            <a:r>
              <a:rPr lang="en-US" dirty="0" err="1"/>
              <a:t>subpaket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kelas</a:t>
            </a:r>
            <a:endParaRPr lang="en-US" dirty="0"/>
          </a:p>
          <a:p>
            <a:pPr lvl="1"/>
            <a:r>
              <a:rPr lang="en-US" dirty="0" err="1"/>
              <a:t>Memisahkan</a:t>
            </a:r>
            <a:r>
              <a:rPr lang="en-US" dirty="0"/>
              <a:t> data/method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referensi</a:t>
            </a:r>
            <a:r>
              <a:rPr lang="en-US" dirty="0"/>
              <a:t> </a:t>
            </a:r>
            <a:r>
              <a:rPr lang="en-US" dirty="0" err="1"/>
              <a:t>obyek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93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Kata</a:t>
            </a:r>
            <a:r>
              <a:rPr lang="en-US" dirty="0"/>
              <a:t> </a:t>
            </a:r>
            <a:r>
              <a:rPr lang="en-US" err="1"/>
              <a:t>Kunci</a:t>
            </a:r>
            <a:r>
              <a:rPr lang="en-US"/>
              <a:t> </a:t>
            </a:r>
            <a:r>
              <a:rPr lang="id-ID"/>
              <a:t>(Keywords)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Kata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kata-kata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didefinisikan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compiler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arti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.</a:t>
            </a:r>
          </a:p>
          <a:p>
            <a:r>
              <a:rPr lang="en-US" dirty="0"/>
              <a:t>Java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mengizinkan</a:t>
            </a:r>
            <a:r>
              <a:rPr lang="en-US" dirty="0"/>
              <a:t> </a:t>
            </a:r>
            <a:r>
              <a:rPr lang="en-US" dirty="0" err="1"/>
              <a:t>kata</a:t>
            </a:r>
            <a:r>
              <a:rPr lang="en-US" dirty="0"/>
              <a:t>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dijadikan</a:t>
            </a:r>
            <a:r>
              <a:rPr lang="en-US" dirty="0"/>
              <a:t>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err="1"/>
              <a:t>dari</a:t>
            </a:r>
            <a:r>
              <a:rPr lang="en-US"/>
              <a:t> sebuah</a:t>
            </a:r>
            <a:r>
              <a:rPr lang="id-ID"/>
              <a:t>:</a:t>
            </a:r>
            <a:endParaRPr lang="en-US" dirty="0"/>
          </a:p>
          <a:p>
            <a:pPr lvl="1"/>
            <a:r>
              <a:rPr lang="en-US" dirty="0" err="1"/>
              <a:t>Variabel</a:t>
            </a:r>
            <a:endParaRPr lang="en-US" dirty="0"/>
          </a:p>
          <a:p>
            <a:pPr lvl="1"/>
            <a:r>
              <a:rPr lang="en-US" dirty="0" err="1"/>
              <a:t>Konstanta</a:t>
            </a:r>
            <a:endParaRPr lang="en-US" dirty="0"/>
          </a:p>
          <a:p>
            <a:pPr lvl="1"/>
            <a:r>
              <a:rPr lang="en-US" dirty="0" err="1"/>
              <a:t>Kelas</a:t>
            </a:r>
            <a:endParaRPr lang="en-US" dirty="0"/>
          </a:p>
          <a:p>
            <a:pPr lvl="1"/>
            <a:r>
              <a:rPr lang="en-US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69462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JAVA KEYWORDS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Abstract</a:t>
            </a:r>
          </a:p>
          <a:p>
            <a:pPr>
              <a:buNone/>
            </a:pPr>
            <a:r>
              <a:rPr lang="en-US" dirty="0"/>
              <a:t>Boolean</a:t>
            </a:r>
          </a:p>
          <a:p>
            <a:pPr>
              <a:buNone/>
            </a:pPr>
            <a:r>
              <a:rPr lang="en-US" dirty="0"/>
              <a:t>Break</a:t>
            </a:r>
          </a:p>
          <a:p>
            <a:pPr>
              <a:buNone/>
            </a:pPr>
            <a:r>
              <a:rPr lang="en-US" dirty="0"/>
              <a:t>Byte</a:t>
            </a:r>
          </a:p>
          <a:p>
            <a:pPr>
              <a:buNone/>
            </a:pPr>
            <a:r>
              <a:rPr lang="en-US" dirty="0"/>
              <a:t>Case</a:t>
            </a:r>
          </a:p>
          <a:p>
            <a:pPr>
              <a:buNone/>
            </a:pPr>
            <a:r>
              <a:rPr lang="en-US" dirty="0"/>
              <a:t>Catch</a:t>
            </a:r>
          </a:p>
          <a:p>
            <a:pPr>
              <a:buNone/>
            </a:pPr>
            <a:r>
              <a:rPr lang="en-US" dirty="0"/>
              <a:t>Char</a:t>
            </a:r>
          </a:p>
          <a:p>
            <a:pPr>
              <a:buNone/>
            </a:pPr>
            <a:r>
              <a:rPr lang="en-US" dirty="0"/>
              <a:t>Class</a:t>
            </a:r>
          </a:p>
          <a:p>
            <a:pPr>
              <a:buNone/>
            </a:pPr>
            <a:r>
              <a:rPr lang="en-US" dirty="0"/>
              <a:t>Const</a:t>
            </a:r>
          </a:p>
          <a:p>
            <a:pPr>
              <a:buNone/>
            </a:pPr>
            <a:r>
              <a:rPr lang="en-US" dirty="0"/>
              <a:t>Continue</a:t>
            </a:r>
          </a:p>
          <a:p>
            <a:pPr>
              <a:buNone/>
            </a:pPr>
            <a:r>
              <a:rPr lang="en-US" dirty="0"/>
              <a:t>Default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0" y="1522413"/>
            <a:ext cx="2143125" cy="528637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Do</a:t>
            </a:r>
          </a:p>
          <a:p>
            <a:pPr>
              <a:buNone/>
            </a:pPr>
            <a:r>
              <a:rPr lang="en-US" dirty="0"/>
              <a:t>Double</a:t>
            </a:r>
          </a:p>
          <a:p>
            <a:pPr>
              <a:buNone/>
            </a:pPr>
            <a:r>
              <a:rPr lang="en-US" dirty="0"/>
              <a:t>Else</a:t>
            </a:r>
          </a:p>
          <a:p>
            <a:pPr>
              <a:buNone/>
            </a:pPr>
            <a:r>
              <a:rPr lang="en-US" dirty="0"/>
              <a:t>Extends</a:t>
            </a:r>
          </a:p>
          <a:p>
            <a:pPr>
              <a:buNone/>
            </a:pPr>
            <a:r>
              <a:rPr lang="en-US" dirty="0"/>
              <a:t>Final</a:t>
            </a:r>
          </a:p>
          <a:p>
            <a:pPr>
              <a:buNone/>
            </a:pPr>
            <a:r>
              <a:rPr lang="en-US" dirty="0"/>
              <a:t>Finally</a:t>
            </a:r>
          </a:p>
          <a:p>
            <a:pPr>
              <a:buNone/>
            </a:pPr>
            <a:r>
              <a:rPr lang="en-US" dirty="0"/>
              <a:t>Float</a:t>
            </a:r>
          </a:p>
          <a:p>
            <a:pPr>
              <a:buNone/>
            </a:pPr>
            <a:r>
              <a:rPr lang="en-US" dirty="0"/>
              <a:t>For</a:t>
            </a:r>
          </a:p>
          <a:p>
            <a:pPr lvl="0">
              <a:buNone/>
            </a:pPr>
            <a:r>
              <a:rPr lang="en-US" dirty="0" err="1">
                <a:solidFill>
                  <a:prstClr val="black"/>
                </a:solidFill>
              </a:rPr>
              <a:t>Goto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en-US" dirty="0">
                <a:solidFill>
                  <a:prstClr val="black"/>
                </a:solidFill>
              </a:rPr>
              <a:t>If</a:t>
            </a:r>
          </a:p>
          <a:p>
            <a:pPr lvl="0">
              <a:buNone/>
            </a:pPr>
            <a:r>
              <a:rPr lang="en-US" dirty="0">
                <a:solidFill>
                  <a:prstClr val="black"/>
                </a:solidFill>
              </a:rPr>
              <a:t>Implements</a:t>
            </a:r>
          </a:p>
          <a:p>
            <a:pPr lvl="0">
              <a:buNone/>
            </a:pPr>
            <a:r>
              <a:rPr lang="en-US" dirty="0">
                <a:solidFill>
                  <a:prstClr val="black"/>
                </a:solidFill>
              </a:rPr>
              <a:t>Import</a:t>
            </a:r>
          </a:p>
          <a:p>
            <a:pPr lvl="0">
              <a:buNone/>
            </a:pPr>
            <a:r>
              <a:rPr lang="en-US" dirty="0" err="1">
                <a:solidFill>
                  <a:prstClr val="black"/>
                </a:solidFill>
              </a:rPr>
              <a:t>Instanceof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96198" y="1500174"/>
            <a:ext cx="2286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Switch</a:t>
            </a:r>
          </a:p>
          <a:p>
            <a:r>
              <a:rPr lang="en-US" sz="2400" dirty="0"/>
              <a:t>Synchronized</a:t>
            </a:r>
          </a:p>
          <a:p>
            <a:r>
              <a:rPr lang="en-US" sz="2400" dirty="0"/>
              <a:t>This</a:t>
            </a:r>
          </a:p>
          <a:p>
            <a:r>
              <a:rPr lang="en-US" sz="2400" dirty="0"/>
              <a:t>Throws</a:t>
            </a:r>
          </a:p>
          <a:p>
            <a:r>
              <a:rPr lang="en-US" sz="2400" dirty="0"/>
              <a:t>Transient</a:t>
            </a:r>
          </a:p>
          <a:p>
            <a:r>
              <a:rPr lang="en-US" sz="2400" dirty="0"/>
              <a:t>Try</a:t>
            </a:r>
          </a:p>
          <a:p>
            <a:r>
              <a:rPr lang="en-US" sz="2400" dirty="0"/>
              <a:t>Void</a:t>
            </a:r>
          </a:p>
          <a:p>
            <a:r>
              <a:rPr lang="en-US" sz="2400" dirty="0"/>
              <a:t>Volatile</a:t>
            </a:r>
          </a:p>
          <a:p>
            <a:r>
              <a:rPr lang="en-US" sz="2400" dirty="0"/>
              <a:t>While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667372" y="1428736"/>
            <a:ext cx="2143140" cy="528638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lvl="0"/>
            <a:r>
              <a:rPr lang="en-US" sz="2400" dirty="0" err="1">
                <a:solidFill>
                  <a:prstClr val="black"/>
                </a:solidFill>
              </a:rPr>
              <a:t>Int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Interface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Long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Native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New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Package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Private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Protected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Public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Return</a:t>
            </a:r>
          </a:p>
          <a:p>
            <a:r>
              <a:rPr lang="en-US" sz="2400" dirty="0"/>
              <a:t>Short</a:t>
            </a:r>
          </a:p>
          <a:p>
            <a:r>
              <a:rPr lang="en-US" sz="2400" dirty="0"/>
              <a:t>Static</a:t>
            </a:r>
          </a:p>
          <a:p>
            <a:r>
              <a:rPr lang="en-US" sz="2400" dirty="0" err="1"/>
              <a:t>Strictfp</a:t>
            </a:r>
            <a:endParaRPr lang="en-US" sz="2400" dirty="0"/>
          </a:p>
          <a:p>
            <a:r>
              <a:rPr lang="en-US" sz="2400" dirty="0"/>
              <a:t>Super</a:t>
            </a:r>
            <a:endParaRPr lang="en-US" sz="2400" dirty="0">
              <a:solidFill>
                <a:prstClr val="black"/>
              </a:solidFill>
            </a:endParaRPr>
          </a:p>
          <a:p>
            <a:pPr marL="438912" indent="-320040">
              <a:buClr>
                <a:schemeClr val="accent1"/>
              </a:buClr>
              <a:buSzPct val="80000"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2227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Tipe data dan Variabel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767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Tipe Data dan Variabel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530125"/>
            <a:ext cx="11353800" cy="26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Java,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Java </a:t>
            </a:r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portable </a:t>
            </a:r>
            <a:r>
              <a:rPr lang="en-US" dirty="0" err="1"/>
              <a:t>dan</a:t>
            </a:r>
            <a:r>
              <a:rPr lang="en-US" dirty="0"/>
              <a:t> platform independent (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),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software yang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ditanam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peralatan</a:t>
            </a:r>
            <a:r>
              <a:rPr lang="en-US" dirty="0"/>
              <a:t> </a:t>
            </a:r>
            <a:r>
              <a:rPr lang="en-US" dirty="0" err="1"/>
              <a:t>elektronik</a:t>
            </a:r>
            <a:r>
              <a:rPr lang="en-US" dirty="0"/>
              <a:t> customer </a:t>
            </a:r>
            <a:r>
              <a:rPr lang="en-US" dirty="0" err="1"/>
              <a:t>biasa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79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Tipe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/>
              <a:t>Tipe Data Primitif </a:t>
            </a:r>
          </a:p>
          <a:p>
            <a:pPr lvl="1"/>
            <a:r>
              <a:rPr lang="id-ID" b="1"/>
              <a:t>Integer</a:t>
            </a:r>
          </a:p>
          <a:p>
            <a:pPr lvl="1"/>
            <a:r>
              <a:rPr lang="id-ID" b="1"/>
              <a:t>Floating Point</a:t>
            </a:r>
          </a:p>
          <a:p>
            <a:pPr lvl="1"/>
            <a:r>
              <a:rPr lang="id-ID" b="1"/>
              <a:t>Char</a:t>
            </a:r>
          </a:p>
          <a:p>
            <a:pPr lvl="1"/>
            <a:r>
              <a:rPr lang="id-ID" b="1"/>
              <a:t>Boolean</a:t>
            </a:r>
          </a:p>
          <a:p>
            <a:r>
              <a:rPr lang="id-ID" b="1"/>
              <a:t>Tipe Data Referensi </a:t>
            </a:r>
          </a:p>
          <a:p>
            <a:pPr lvl="1"/>
            <a:r>
              <a:rPr lang="id-ID" b="1"/>
              <a:t>Variabel</a:t>
            </a:r>
          </a:p>
          <a:p>
            <a:pPr lvl="1"/>
            <a:r>
              <a:rPr lang="id-ID" b="1"/>
              <a:t>Identifier</a:t>
            </a:r>
            <a:endParaRPr lang="id-ID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71" y="1688152"/>
            <a:ext cx="6359172" cy="2175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71" y="2287810"/>
            <a:ext cx="5603577" cy="9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398" y="2294784"/>
            <a:ext cx="6289445" cy="193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671" y="3025269"/>
            <a:ext cx="6177881" cy="753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671" y="3464471"/>
            <a:ext cx="6233663" cy="1547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r="907"/>
          <a:stretch/>
        </p:blipFill>
        <p:spPr>
          <a:xfrm>
            <a:off x="5700949" y="4233224"/>
            <a:ext cx="6095603" cy="8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JAVA IDENTIFIERS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2400"/>
              <a:t>All Java components require names. Names used for classes, variables and methods are called identifiers. </a:t>
            </a:r>
          </a:p>
          <a:p>
            <a:pPr marL="0" indent="0">
              <a:buNone/>
            </a:pPr>
            <a:r>
              <a:rPr lang="en-US" sz="2400"/>
              <a:t>In Java, there are several points to remember about identifiers. They are as follows: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All identifiers should begin with a letter (A to Z or a to z), currency character ($) or an underscore (_).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After the first character, identifiers can have any combination of characters.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A keyword cannot be used as an identifier.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Most importantly identifiers are case sensitive.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Examples of legal identifiers:age, $salary, _value, __1_value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/>
              <a:t>Examples of </a:t>
            </a:r>
            <a:r>
              <a:rPr lang="en-US" sz="2400">
                <a:solidFill>
                  <a:srgbClr val="FF0000"/>
                </a:solidFill>
              </a:rPr>
              <a:t>illegal</a:t>
            </a:r>
            <a:r>
              <a:rPr lang="en-US" sz="2400"/>
              <a:t> identifiers: 123abc, -salary </a:t>
            </a:r>
            <a:endParaRPr lang="id-ID" sz="2400"/>
          </a:p>
        </p:txBody>
      </p:sp>
    </p:spTree>
    <p:extLst>
      <p:ext uri="{BB962C8B-B14F-4D97-AF65-F5344CB8AC3E}">
        <p14:creationId xmlns:p14="http://schemas.microsoft.com/office/powerpoint/2010/main" val="3811277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Bentuk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75" y="1366752"/>
            <a:ext cx="10650850" cy="499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1" y="2891118"/>
            <a:ext cx="9404723" cy="1400530"/>
          </a:xfrm>
        </p:spPr>
        <p:txBody>
          <a:bodyPr/>
          <a:lstStyle/>
          <a:p>
            <a:r>
              <a:rPr lang="en-GB"/>
              <a:t>Solusinyaaa….</a:t>
            </a:r>
          </a:p>
        </p:txBody>
      </p:sp>
    </p:spTree>
    <p:extLst>
      <p:ext uri="{BB962C8B-B14F-4D97-AF65-F5344CB8AC3E}">
        <p14:creationId xmlns:p14="http://schemas.microsoft.com/office/powerpoint/2010/main" val="38221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Konversi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10839217" cy="41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567" y="1853248"/>
            <a:ext cx="11570493" cy="38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Deklarasi Variabel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/>
              <a:t>Bahasa pemrograman pada umumnya mengenal adanya variabel yang digunakan untuk menyimpan nilai atau data.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/>
              <a:t>Java dikenal dengan bahasa pemrograman yang bersifat </a:t>
            </a:r>
            <a:r>
              <a:rPr lang="id-ID" i="1"/>
              <a:t>strongly typed yang artinya diharuskan mendeklarasikan tipe data </a:t>
            </a:r>
            <a:r>
              <a:rPr lang="id-ID"/>
              <a:t>dari semua variabel dan apabila lupa atau salah mengikuti aturan pendeklarasian variabel maka akan mendapat </a:t>
            </a:r>
            <a:r>
              <a:rPr lang="id-ID" i="1"/>
              <a:t>error pada saat proses kompilasi.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01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1" y="2535518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en-GB"/>
              <a:t>Ternyata, ada dua macam tipe variabel data dalam bahasa Java lho... ayo, kita lihat...</a:t>
            </a:r>
            <a:br>
              <a:rPr lang="en-GB"/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4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Tipe Variabel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264" y="2159000"/>
            <a:ext cx="7792416" cy="39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1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Tipe Variabel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9376" y="2412048"/>
            <a:ext cx="7018191" cy="34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Karakteristik</a:t>
            </a:r>
            <a:r>
              <a:rPr lang="en-US" dirty="0"/>
              <a:t> Java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752"/>
            <a:ext cx="10148888" cy="4195481"/>
          </a:xfrm>
        </p:spPr>
        <p:txBody>
          <a:bodyPr/>
          <a:lstStyle/>
          <a:p>
            <a:r>
              <a:rPr lang="en-US" b="1" dirty="0" err="1"/>
              <a:t>Berorientasi</a:t>
            </a:r>
            <a:r>
              <a:rPr lang="en-US" b="1" dirty="0"/>
              <a:t> </a:t>
            </a:r>
            <a:r>
              <a:rPr lang="en-US" b="1" dirty="0" err="1"/>
              <a:t>Objek</a:t>
            </a:r>
            <a:br>
              <a:rPr lang="en-US" dirty="0"/>
            </a:br>
            <a:r>
              <a:rPr lang="en-US" dirty="0"/>
              <a:t>program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sekumpulan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saling</a:t>
            </a:r>
            <a:r>
              <a:rPr lang="en-US" dirty="0"/>
              <a:t> </a:t>
            </a:r>
            <a:r>
              <a:rPr lang="en-US" dirty="0" err="1"/>
              <a:t>berinteraksi</a:t>
            </a:r>
            <a:endParaRPr lang="en-US" dirty="0"/>
          </a:p>
          <a:p>
            <a:r>
              <a:rPr lang="en-US" b="1" dirty="0"/>
              <a:t>Statically Typed</a:t>
            </a:r>
            <a:br>
              <a:rPr lang="en-US" b="1" dirty="0"/>
            </a:br>
            <a:r>
              <a:rPr lang="en-US" dirty="0" err="1"/>
              <a:t>seluruh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didefinisikan</a:t>
            </a:r>
            <a:r>
              <a:rPr lang="en-US" dirty="0"/>
              <a:t>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dikompilasi</a:t>
            </a:r>
            <a:r>
              <a:rPr lang="en-US" dirty="0"/>
              <a:t>. </a:t>
            </a:r>
            <a:r>
              <a:rPr lang="en-US" dirty="0" err="1"/>
              <a:t>Tujuannya</a:t>
            </a:r>
            <a:r>
              <a:rPr lang="en-US" dirty="0"/>
              <a:t> agar </a:t>
            </a:r>
            <a:r>
              <a:rPr lang="en-US" dirty="0" err="1"/>
              <a:t>kode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dioptimasi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program </a:t>
            </a:r>
            <a:r>
              <a:rPr lang="en-US" dirty="0" err="1"/>
              <a:t>berkinerja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. </a:t>
            </a:r>
          </a:p>
          <a:p>
            <a:r>
              <a:rPr lang="en-US" b="1" dirty="0" err="1"/>
              <a:t>Perlu</a:t>
            </a:r>
            <a:r>
              <a:rPr lang="en-US" b="1" dirty="0"/>
              <a:t> </a:t>
            </a:r>
            <a:r>
              <a:rPr lang="en-US" b="1" dirty="0" err="1"/>
              <a:t>kompilasi</a:t>
            </a:r>
            <a:br>
              <a:rPr lang="en-US" dirty="0"/>
            </a:b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menggunkan</a:t>
            </a:r>
            <a:r>
              <a:rPr lang="en-US" dirty="0"/>
              <a:t> Java compiler, </a:t>
            </a:r>
            <a:r>
              <a:rPr lang="en-US" dirty="0" err="1"/>
              <a:t>kompilasi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file ”</a:t>
            </a:r>
            <a:r>
              <a:rPr lang="en-US" dirty="0" err="1"/>
              <a:t>bytecode</a:t>
            </a:r>
            <a:r>
              <a:rPr lang="en-US" dirty="0"/>
              <a:t>”, </a:t>
            </a:r>
            <a:r>
              <a:rPr lang="en-US" dirty="0" err="1"/>
              <a:t>kemudian</a:t>
            </a:r>
            <a:r>
              <a:rPr lang="en-US" dirty="0"/>
              <a:t> file ”</a:t>
            </a:r>
            <a:r>
              <a:rPr lang="en-US" dirty="0" err="1"/>
              <a:t>bytecode</a:t>
            </a:r>
            <a:r>
              <a:rPr lang="en-US" dirty="0"/>
              <a:t>”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dibaca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sembarang</a:t>
            </a:r>
            <a:r>
              <a:rPr lang="en-US" dirty="0"/>
              <a:t> Java </a:t>
            </a:r>
            <a:r>
              <a:rPr lang="en-US" dirty="0" err="1"/>
              <a:t>inpterpreter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menerjemahkan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dieksekusi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705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Deklarasi Variabel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11150600" cy="170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4088004"/>
            <a:ext cx="2838668" cy="17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Rules for Variabel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534318"/>
            <a:ext cx="5995430" cy="2758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38" y="2026922"/>
            <a:ext cx="6210300" cy="4531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7874">
            <a:off x="1051733" y="3485405"/>
            <a:ext cx="9733779" cy="16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6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Variabel Array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07" y="1853248"/>
            <a:ext cx="7188729" cy="3815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460" y="3417551"/>
            <a:ext cx="4275467" cy="297180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bevelT/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11180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Deklarasi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813" y="3098800"/>
            <a:ext cx="6798338" cy="846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4" y="2387600"/>
            <a:ext cx="11486304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5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464" y="1565614"/>
            <a:ext cx="9477341" cy="50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2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access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40"/>
          <a:stretch/>
        </p:blipFill>
        <p:spPr>
          <a:xfrm>
            <a:off x="937969" y="2860413"/>
            <a:ext cx="9112865" cy="21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Try this…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464" y="908720"/>
            <a:ext cx="5808840" cy="55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Array 2 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034726"/>
            <a:ext cx="8985940" cy="1490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4760">
            <a:off x="1025442" y="2582184"/>
            <a:ext cx="8936360" cy="1885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520" y="3696845"/>
            <a:ext cx="7324613" cy="21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1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Try This…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079" y="1759465"/>
            <a:ext cx="8189843" cy="42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Operator Aritmatika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2766360" cy="2083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2" y="2190750"/>
            <a:ext cx="8390719" cy="410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82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Karakteristik</a:t>
            </a:r>
            <a:r>
              <a:rPr lang="en-US" dirty="0"/>
              <a:t> Java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752"/>
            <a:ext cx="10123488" cy="4195481"/>
          </a:xfrm>
        </p:spPr>
        <p:txBody>
          <a:bodyPr/>
          <a:lstStyle/>
          <a:p>
            <a:r>
              <a:rPr lang="en-US" b="1" dirty="0"/>
              <a:t>Robust</a:t>
            </a:r>
            <a:br>
              <a:rPr lang="en-US" b="1" dirty="0"/>
            </a:br>
            <a:r>
              <a:rPr lang="en-US" dirty="0"/>
              <a:t>java  </a:t>
            </a:r>
            <a:r>
              <a:rPr lang="en-US" dirty="0" err="1"/>
              <a:t>mendorong</a:t>
            </a:r>
            <a:r>
              <a:rPr lang="en-US" dirty="0"/>
              <a:t>  </a:t>
            </a:r>
            <a:r>
              <a:rPr lang="en-US" dirty="0" err="1"/>
              <a:t>pemrograman</a:t>
            </a:r>
            <a:r>
              <a:rPr lang="en-US" dirty="0"/>
              <a:t>  yang  </a:t>
            </a:r>
            <a:r>
              <a:rPr lang="en-US" dirty="0" err="1"/>
              <a:t>bebas</a:t>
            </a:r>
            <a:r>
              <a:rPr lang="en-US" dirty="0"/>
              <a:t>  </a:t>
            </a:r>
            <a:r>
              <a:rPr lang="en-US" dirty="0" err="1"/>
              <a:t>dari</a:t>
            </a:r>
            <a:r>
              <a:rPr lang="en-US" dirty="0"/>
              <a:t>  </a:t>
            </a:r>
            <a:r>
              <a:rPr lang="en-US" dirty="0" err="1"/>
              <a:t>kesalahan</a:t>
            </a:r>
            <a:r>
              <a:rPr lang="en-US" dirty="0"/>
              <a:t>  </a:t>
            </a:r>
            <a:r>
              <a:rPr lang="en-US" dirty="0" err="1"/>
              <a:t>dengan</a:t>
            </a:r>
            <a:r>
              <a:rPr lang="en-US" dirty="0"/>
              <a:t>  </a:t>
            </a:r>
            <a:r>
              <a:rPr lang="en-US" dirty="0" err="1"/>
              <a:t>bersifat</a:t>
            </a:r>
            <a:r>
              <a:rPr lang="en-US" dirty="0"/>
              <a:t>  strongly typed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runtime </a:t>
            </a:r>
            <a:r>
              <a:rPr lang="en-US" dirty="0" err="1"/>
              <a:t>cheking</a:t>
            </a:r>
            <a:r>
              <a:rPr lang="en-US" dirty="0"/>
              <a:t>, </a:t>
            </a:r>
            <a:r>
              <a:rPr lang="en-US" dirty="0" err="1"/>
              <a:t>diimplematasikan</a:t>
            </a:r>
            <a:r>
              <a:rPr lang="en-US" dirty="0"/>
              <a:t>  </a:t>
            </a:r>
            <a:r>
              <a:rPr lang="en-US" dirty="0" err="1"/>
              <a:t>dengan</a:t>
            </a:r>
            <a:r>
              <a:rPr lang="en-US" dirty="0"/>
              <a:t>  </a:t>
            </a:r>
            <a:r>
              <a:rPr lang="en-US" dirty="0" err="1"/>
              <a:t>menggunakan</a:t>
            </a:r>
            <a:r>
              <a:rPr lang="en-US" dirty="0"/>
              <a:t>  exception handling</a:t>
            </a:r>
          </a:p>
          <a:p>
            <a:r>
              <a:rPr lang="en-US" b="1" dirty="0"/>
              <a:t>Portable</a:t>
            </a:r>
            <a:br>
              <a:rPr lang="en-US" b="1" dirty="0"/>
            </a:br>
            <a:r>
              <a:rPr lang="en-US" dirty="0"/>
              <a:t>Program  Java  </a:t>
            </a:r>
            <a:r>
              <a:rPr lang="en-US" dirty="0" err="1"/>
              <a:t>dapat</a:t>
            </a:r>
            <a:r>
              <a:rPr lang="en-US" dirty="0"/>
              <a:t>  </a:t>
            </a:r>
            <a:r>
              <a:rPr lang="en-US" dirty="0" err="1"/>
              <a:t>dieksekusi</a:t>
            </a:r>
            <a:r>
              <a:rPr lang="en-US" dirty="0"/>
              <a:t>  di  platform  </a:t>
            </a:r>
            <a:r>
              <a:rPr lang="en-US" dirty="0" err="1"/>
              <a:t>manapun</a:t>
            </a:r>
            <a:r>
              <a:rPr lang="en-US" dirty="0"/>
              <a:t>  </a:t>
            </a:r>
            <a:r>
              <a:rPr lang="en-US" dirty="0" err="1"/>
              <a:t>selama</a:t>
            </a:r>
            <a:r>
              <a:rPr lang="en-US" dirty="0"/>
              <a:t>  </a:t>
            </a:r>
            <a:r>
              <a:rPr lang="en-US" dirty="0" err="1"/>
              <a:t>tersedia</a:t>
            </a:r>
            <a:r>
              <a:rPr lang="en-US" dirty="0"/>
              <a:t>  Java  Virtual Machine </a:t>
            </a:r>
            <a:r>
              <a:rPr lang="en-US" dirty="0" err="1"/>
              <a:t>untuk</a:t>
            </a:r>
            <a:r>
              <a:rPr lang="en-US" dirty="0"/>
              <a:t> platform </a:t>
            </a:r>
            <a:r>
              <a:rPr lang="en-US" dirty="0" err="1"/>
              <a:t>tersebut</a:t>
            </a:r>
            <a:r>
              <a:rPr lang="en-US" dirty="0"/>
              <a:t>. </a:t>
            </a:r>
          </a:p>
          <a:p>
            <a:r>
              <a:rPr lang="en-US" b="1" dirty="0"/>
              <a:t>Multithreading</a:t>
            </a:r>
            <a:br>
              <a:rPr lang="en-US" dirty="0"/>
            </a:br>
            <a:r>
              <a:rPr lang="en-US" dirty="0"/>
              <a:t>Java  </a:t>
            </a:r>
            <a:r>
              <a:rPr lang="en-US" dirty="0" err="1"/>
              <a:t>mendukung</a:t>
            </a:r>
            <a:r>
              <a:rPr lang="en-US" dirty="0"/>
              <a:t>  </a:t>
            </a:r>
            <a:r>
              <a:rPr lang="en-US" dirty="0" err="1"/>
              <a:t>penggunaan</a:t>
            </a:r>
            <a:r>
              <a:rPr lang="en-US" dirty="0"/>
              <a:t>  multithreading  yang  </a:t>
            </a:r>
            <a:r>
              <a:rPr lang="en-US" dirty="0" err="1"/>
              <a:t>telah</a:t>
            </a:r>
            <a:r>
              <a:rPr lang="en-US" dirty="0"/>
              <a:t>  </a:t>
            </a:r>
            <a:r>
              <a:rPr lang="en-US" dirty="0" err="1"/>
              <a:t>terintregasi</a:t>
            </a:r>
            <a:r>
              <a:rPr lang="en-US" dirty="0"/>
              <a:t> 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 </a:t>
            </a:r>
            <a:r>
              <a:rPr lang="en-US" dirty="0" err="1"/>
              <a:t>bahasa</a:t>
            </a:r>
            <a:r>
              <a:rPr lang="en-US" dirty="0"/>
              <a:t>  java.  Thread  =  </a:t>
            </a:r>
            <a:r>
              <a:rPr lang="en-US" dirty="0" err="1"/>
              <a:t>sebuah</a:t>
            </a:r>
            <a:r>
              <a:rPr lang="en-US" dirty="0"/>
              <a:t>  program  computer  </a:t>
            </a:r>
            <a:r>
              <a:rPr lang="en-US" dirty="0" err="1"/>
              <a:t>melakukan</a:t>
            </a:r>
            <a:r>
              <a:rPr lang="en-US" dirty="0"/>
              <a:t>  </a:t>
            </a:r>
            <a:r>
              <a:rPr lang="en-US" dirty="0" err="1"/>
              <a:t>lebih</a:t>
            </a:r>
            <a:r>
              <a:rPr lang="en-US" dirty="0"/>
              <a:t>  </a:t>
            </a:r>
            <a:r>
              <a:rPr lang="en-US" dirty="0" err="1"/>
              <a:t>dari</a:t>
            </a:r>
            <a:r>
              <a:rPr lang="en-US" dirty="0"/>
              <a:t>  </a:t>
            </a:r>
            <a:r>
              <a:rPr lang="en-US" dirty="0" err="1"/>
              <a:t>satu</a:t>
            </a:r>
            <a:r>
              <a:rPr lang="en-US" dirty="0"/>
              <a:t>  </a:t>
            </a:r>
            <a:r>
              <a:rPr lang="en-US" dirty="0" err="1"/>
              <a:t>tugas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66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Operator Relasional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3043420" cy="2058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39" y="1722958"/>
            <a:ext cx="7560264" cy="40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5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Operator Kondisional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38" y="2078831"/>
            <a:ext cx="3305560" cy="1604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98" y="1526698"/>
            <a:ext cx="8271701" cy="2708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069" y="4235131"/>
            <a:ext cx="5829242" cy="19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Operator Shift dan Bitwise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975" y="1853248"/>
            <a:ext cx="4599502" cy="1164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22" y="1633156"/>
            <a:ext cx="6889750" cy="4437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73" y="3852152"/>
            <a:ext cx="3405505" cy="19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Operator Assignment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697" y="2008911"/>
            <a:ext cx="4299200" cy="2465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226" y="1540669"/>
            <a:ext cx="5150756" cy="44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0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9074"/>
            <a:ext cx="10515600" cy="43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095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978" y="1735802"/>
            <a:ext cx="10700042" cy="30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422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332" y="1527534"/>
            <a:ext cx="9157335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78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Statement </a:t>
            </a:r>
            <a:r>
              <a:rPr lang="en-GB" i="1"/>
              <a:t>if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1877" y="2350530"/>
            <a:ext cx="4463972" cy="2086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6" y="2144781"/>
            <a:ext cx="6447426" cy="22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58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Statement </a:t>
            </a:r>
            <a:r>
              <a:rPr lang="en-GB" i="1"/>
              <a:t>if-else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97" y="1853248"/>
            <a:ext cx="7982996" cy="810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56" y="3253778"/>
            <a:ext cx="4037358" cy="2897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546" y="2773845"/>
            <a:ext cx="5030532" cy="365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879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382137" y="908720"/>
            <a:ext cx="456063" cy="4823340"/>
          </a:xfrm>
        </p:spPr>
        <p:txBody>
          <a:bodyPr/>
          <a:lstStyle/>
          <a:p>
            <a:pPr algn="ctr"/>
            <a:r>
              <a:rPr lang="en-GB"/>
              <a:t>Try</a:t>
            </a:r>
            <a:br>
              <a:rPr lang="id-ID"/>
            </a:br>
            <a:r>
              <a:rPr lang="en-GB"/>
              <a:t>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229" y="128491"/>
            <a:ext cx="10590887" cy="6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6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Karakteristik</a:t>
            </a:r>
            <a:r>
              <a:rPr lang="en-US" dirty="0"/>
              <a:t> Java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6752"/>
            <a:ext cx="10021888" cy="4195481"/>
          </a:xfrm>
        </p:spPr>
        <p:txBody>
          <a:bodyPr>
            <a:normAutofit fontScale="77500" lnSpcReduction="20000"/>
          </a:bodyPr>
          <a:lstStyle/>
          <a:p>
            <a:pPr>
              <a:buFont typeface="+mj-lt"/>
              <a:buAutoNum type="arabicPeriod" startAt="4"/>
            </a:pPr>
            <a:r>
              <a:rPr lang="en-US" b="1" dirty="0" err="1"/>
              <a:t>Dinamis</a:t>
            </a:r>
            <a:br>
              <a:rPr lang="en-US" dirty="0"/>
            </a:br>
            <a:r>
              <a:rPr lang="en-US" dirty="0"/>
              <a:t>Program  java  </a:t>
            </a:r>
            <a:r>
              <a:rPr lang="en-US" dirty="0" err="1"/>
              <a:t>dapat</a:t>
            </a:r>
            <a:r>
              <a:rPr lang="en-US" dirty="0"/>
              <a:t>  </a:t>
            </a:r>
            <a:r>
              <a:rPr lang="en-US" dirty="0" err="1"/>
              <a:t>melakukan</a:t>
            </a:r>
            <a:r>
              <a:rPr lang="en-US" dirty="0"/>
              <a:t>  </a:t>
            </a:r>
            <a:r>
              <a:rPr lang="en-US" dirty="0" err="1"/>
              <a:t>suatu</a:t>
            </a:r>
            <a:r>
              <a:rPr lang="en-US" dirty="0"/>
              <a:t>  </a:t>
            </a:r>
            <a:r>
              <a:rPr lang="en-US" dirty="0" err="1"/>
              <a:t>tindakan</a:t>
            </a:r>
            <a:r>
              <a:rPr lang="en-US" dirty="0"/>
              <a:t>  yang  </a:t>
            </a:r>
            <a:r>
              <a:rPr lang="en-US" dirty="0" err="1"/>
              <a:t>ditentukan</a:t>
            </a:r>
            <a:r>
              <a:rPr lang="en-US" dirty="0"/>
              <a:t>  </a:t>
            </a:r>
            <a:r>
              <a:rPr lang="en-US" dirty="0" err="1"/>
              <a:t>pada</a:t>
            </a:r>
            <a:r>
              <a:rPr lang="en-US" dirty="0"/>
              <a:t>  </a:t>
            </a:r>
            <a:r>
              <a:rPr lang="en-US" dirty="0" err="1"/>
              <a:t>saat</a:t>
            </a:r>
            <a:r>
              <a:rPr lang="en-US" dirty="0"/>
              <a:t>  </a:t>
            </a:r>
            <a:r>
              <a:rPr lang="en-US" dirty="0" err="1"/>
              <a:t>eksekusi</a:t>
            </a:r>
            <a:r>
              <a:rPr lang="en-US" dirty="0"/>
              <a:t> </a:t>
            </a:r>
            <a:r>
              <a:rPr lang="fi-FI" dirty="0"/>
              <a:t>program dan bukan pada saat kompilasi. </a:t>
            </a:r>
          </a:p>
          <a:p>
            <a:pPr>
              <a:buFont typeface="+mj-lt"/>
              <a:buAutoNum type="arabicPeriod" startAt="4"/>
            </a:pPr>
            <a:r>
              <a:rPr lang="en-US" b="1" dirty="0" err="1"/>
              <a:t>Sederhana</a:t>
            </a:r>
            <a:br>
              <a:rPr lang="en-US" dirty="0"/>
            </a:br>
            <a:r>
              <a:rPr lang="en-US" dirty="0"/>
              <a:t>Java  </a:t>
            </a:r>
            <a:r>
              <a:rPr lang="en-US" dirty="0" err="1"/>
              <a:t>menggunakan</a:t>
            </a:r>
            <a:r>
              <a:rPr lang="en-US" dirty="0"/>
              <a:t>  </a:t>
            </a:r>
            <a:r>
              <a:rPr lang="en-US" dirty="0" err="1"/>
              <a:t>bahasa</a:t>
            </a:r>
            <a:r>
              <a:rPr lang="en-US" dirty="0"/>
              <a:t>  yang  </a:t>
            </a:r>
            <a:r>
              <a:rPr lang="en-US" dirty="0" err="1"/>
              <a:t>sederhana</a:t>
            </a:r>
            <a:r>
              <a:rPr lang="en-US" dirty="0"/>
              <a:t>  </a:t>
            </a:r>
            <a:r>
              <a:rPr lang="en-US" dirty="0" err="1"/>
              <a:t>dan</a:t>
            </a:r>
            <a:r>
              <a:rPr lang="en-US" dirty="0"/>
              <a:t>  </a:t>
            </a:r>
            <a:r>
              <a:rPr lang="en-US" dirty="0" err="1"/>
              <a:t>mudah</a:t>
            </a:r>
            <a:r>
              <a:rPr lang="en-US" dirty="0"/>
              <a:t>  </a:t>
            </a:r>
            <a:r>
              <a:rPr lang="en-US" dirty="0" err="1"/>
              <a:t>dipelajari</a:t>
            </a:r>
            <a:r>
              <a:rPr lang="en-US" dirty="0"/>
              <a:t>. 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 yang  </a:t>
            </a:r>
            <a:r>
              <a:rPr lang="en-US" dirty="0" err="1"/>
              <a:t>dulu</a:t>
            </a:r>
            <a:r>
              <a:rPr lang="en-US" dirty="0"/>
              <a:t>  </a:t>
            </a:r>
            <a:r>
              <a:rPr lang="en-US" dirty="0" err="1"/>
              <a:t>dikerjakan</a:t>
            </a:r>
            <a:r>
              <a:rPr lang="en-US" dirty="0"/>
              <a:t>  manual  </a:t>
            </a:r>
            <a:r>
              <a:rPr lang="en-US" dirty="0" err="1"/>
              <a:t>dikerjakan</a:t>
            </a:r>
            <a:r>
              <a:rPr lang="en-US" dirty="0"/>
              <a:t>  Java  </a:t>
            </a:r>
            <a:r>
              <a:rPr lang="en-US" dirty="0" err="1"/>
              <a:t>secara</a:t>
            </a:r>
            <a:r>
              <a:rPr lang="en-US" dirty="0"/>
              <a:t>  </a:t>
            </a:r>
            <a:r>
              <a:rPr lang="en-US" dirty="0" err="1"/>
              <a:t>otomatis</a:t>
            </a:r>
            <a:r>
              <a:rPr lang="en-US" dirty="0"/>
              <a:t>  (</a:t>
            </a:r>
            <a:r>
              <a:rPr lang="en-US" dirty="0" err="1"/>
              <a:t>misalnya</a:t>
            </a:r>
            <a:r>
              <a:rPr lang="en-US" dirty="0"/>
              <a:t> </a:t>
            </a:r>
            <a:r>
              <a:rPr lang="en-US" dirty="0" err="1"/>
              <a:t>dealokasi</a:t>
            </a:r>
            <a:r>
              <a:rPr lang="en-US" dirty="0"/>
              <a:t> memory). </a:t>
            </a:r>
          </a:p>
          <a:p>
            <a:pPr>
              <a:buFont typeface="+mj-lt"/>
              <a:buAutoNum type="arabicPeriod" startAt="4"/>
            </a:pPr>
            <a:r>
              <a:rPr lang="it-IT" b="1" dirty="0"/>
              <a:t>Terdistribusi</a:t>
            </a:r>
            <a:br>
              <a:rPr lang="it-IT" dirty="0"/>
            </a:br>
            <a:r>
              <a:rPr lang="it-IT" dirty="0"/>
              <a:t>java  didesain  untuk  berjalan  pada  lingkungan  yang  terdistribusi  seperti  halnya internet</a:t>
            </a:r>
          </a:p>
          <a:p>
            <a:pPr>
              <a:buFont typeface="+mj-lt"/>
              <a:buAutoNum type="arabicPeriod" startAt="4"/>
            </a:pPr>
            <a:r>
              <a:rPr lang="en-US" b="1" dirty="0" err="1"/>
              <a:t>Aman</a:t>
            </a:r>
            <a:br>
              <a:rPr lang="en-US" b="1" dirty="0"/>
            </a:br>
            <a:r>
              <a:rPr lang="en-US" dirty="0"/>
              <a:t>Java  </a:t>
            </a:r>
            <a:r>
              <a:rPr lang="en-US" dirty="0" err="1"/>
              <a:t>memiliki</a:t>
            </a:r>
            <a:r>
              <a:rPr lang="en-US" dirty="0"/>
              <a:t>  model  </a:t>
            </a:r>
            <a:r>
              <a:rPr lang="en-US" dirty="0" err="1"/>
              <a:t>pengamanan</a:t>
            </a:r>
            <a:r>
              <a:rPr lang="en-US" dirty="0"/>
              <a:t>  </a:t>
            </a:r>
            <a:r>
              <a:rPr lang="en-US" dirty="0" err="1"/>
              <a:t>tiga</a:t>
            </a:r>
            <a:r>
              <a:rPr lang="en-US" dirty="0"/>
              <a:t>  lapis.  </a:t>
            </a:r>
            <a:r>
              <a:rPr lang="en-US" dirty="0" err="1"/>
              <a:t>Pertama</a:t>
            </a:r>
            <a:r>
              <a:rPr lang="en-US" dirty="0"/>
              <a:t>,  </a:t>
            </a:r>
            <a:r>
              <a:rPr lang="en-US" dirty="0" err="1"/>
              <a:t>bytecode</a:t>
            </a:r>
            <a:r>
              <a:rPr lang="en-US" dirty="0"/>
              <a:t>  verifier  yang </a:t>
            </a:r>
            <a:r>
              <a:rPr lang="en-US" dirty="0" err="1"/>
              <a:t>memverifikasi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Java 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dieksekusi</a:t>
            </a:r>
            <a:r>
              <a:rPr lang="en-US" dirty="0"/>
              <a:t>. </a:t>
            </a:r>
            <a:r>
              <a:rPr lang="en-US" dirty="0" err="1"/>
              <a:t>Kedua</a:t>
            </a:r>
            <a:r>
              <a:rPr lang="en-US" dirty="0"/>
              <a:t>, class loader yang </a:t>
            </a:r>
            <a:r>
              <a:rPr lang="en-US" dirty="0" err="1"/>
              <a:t>menangani</a:t>
            </a:r>
            <a:r>
              <a:rPr lang="en-US" dirty="0"/>
              <a:t> </a:t>
            </a:r>
            <a:r>
              <a:rPr lang="en-US" dirty="0" err="1"/>
              <a:t>pemuatan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 Java  </a:t>
            </a:r>
            <a:r>
              <a:rPr lang="en-US" dirty="0" err="1"/>
              <a:t>ke</a:t>
            </a:r>
            <a:r>
              <a:rPr lang="en-US" dirty="0"/>
              <a:t>  interpreter.  </a:t>
            </a:r>
            <a:r>
              <a:rPr lang="en-US" dirty="0" err="1"/>
              <a:t>Ketiga</a:t>
            </a:r>
            <a:r>
              <a:rPr lang="en-US" dirty="0"/>
              <a:t>,  </a:t>
            </a:r>
            <a:r>
              <a:rPr lang="en-US" dirty="0" err="1"/>
              <a:t>manajer</a:t>
            </a:r>
            <a:r>
              <a:rPr lang="en-US" dirty="0"/>
              <a:t>  </a:t>
            </a:r>
            <a:r>
              <a:rPr lang="en-US" dirty="0" err="1"/>
              <a:t>keamanan</a:t>
            </a:r>
            <a:r>
              <a:rPr lang="en-US" dirty="0"/>
              <a:t>  yang  </a:t>
            </a:r>
            <a:r>
              <a:rPr lang="en-US" dirty="0" err="1"/>
              <a:t>menangani</a:t>
            </a:r>
            <a:r>
              <a:rPr lang="en-US" dirty="0"/>
              <a:t>  </a:t>
            </a:r>
            <a:r>
              <a:rPr lang="en-US" dirty="0" err="1"/>
              <a:t>keamanan</a:t>
            </a:r>
            <a:r>
              <a:rPr lang="en-US" dirty="0"/>
              <a:t>  </a:t>
            </a:r>
            <a:r>
              <a:rPr lang="en-US" dirty="0" err="1"/>
              <a:t>tingkat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48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Combine with this</a:t>
            </a:r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8417" y="470555"/>
            <a:ext cx="6389724" cy="61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Statement </a:t>
            </a:r>
            <a:r>
              <a:rPr lang="en-GB" i="1"/>
              <a:t>switch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0" y="1742557"/>
            <a:ext cx="4556184" cy="4446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65" y="2414491"/>
            <a:ext cx="4347042" cy="321303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453043" y="3790122"/>
            <a:ext cx="1040522" cy="490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59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Try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586" y="160287"/>
            <a:ext cx="7895259" cy="65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10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7" y="1156612"/>
            <a:ext cx="10515600" cy="696636"/>
          </a:xfrm>
        </p:spPr>
        <p:txBody>
          <a:bodyPr/>
          <a:lstStyle/>
          <a:p>
            <a:r>
              <a:rPr lang="en-GB"/>
              <a:t>Tenary Operator</a:t>
            </a:r>
            <a:br>
              <a:rPr lang="en-GB"/>
            </a:br>
            <a:r>
              <a:rPr lang="en-GB"/>
              <a:t>(Ekspresi Bersyarat)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944" y="2481573"/>
            <a:ext cx="4008369" cy="1368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572" y="2797028"/>
            <a:ext cx="4509149" cy="66506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95235" y="2920430"/>
            <a:ext cx="1040522" cy="490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170" y="4477942"/>
            <a:ext cx="5941045" cy="1838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6151">
            <a:off x="1548640" y="4275129"/>
            <a:ext cx="1514475" cy="41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8733">
            <a:off x="7352125" y="5893126"/>
            <a:ext cx="2166180" cy="4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Iterasi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16" y="1853248"/>
            <a:ext cx="2995201" cy="179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479" y="3111362"/>
            <a:ext cx="3380323" cy="1752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909" y="4408004"/>
            <a:ext cx="5417711" cy="213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87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Try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419" y="1366752"/>
            <a:ext cx="7232620" cy="4394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307" y="1823120"/>
            <a:ext cx="3073761" cy="30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997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Excersice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806" y="1948070"/>
            <a:ext cx="10117216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7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Object Oriented Programming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482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JAVA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Like other languages, it is possible to modify classes, methods, etc., by using modifiers. </a:t>
            </a:r>
            <a:endParaRPr lang="id-ID"/>
          </a:p>
          <a:p>
            <a:pPr marL="0" indent="0">
              <a:buNone/>
            </a:pPr>
            <a:r>
              <a:rPr lang="en-US"/>
              <a:t>There are two categories</a:t>
            </a:r>
            <a:r>
              <a:rPr lang="id-ID"/>
              <a:t> of modifiers: </a:t>
            </a:r>
          </a:p>
          <a:p>
            <a:r>
              <a:rPr lang="en-US"/>
              <a:t>Access Modifiers: default, public, protected, private</a:t>
            </a:r>
          </a:p>
          <a:p>
            <a:r>
              <a:rPr lang="id-ID"/>
              <a:t>Non-access Modifiers: final, abstract</a:t>
            </a:r>
          </a:p>
        </p:txBody>
      </p:sp>
    </p:spTree>
    <p:extLst>
      <p:ext uri="{BB962C8B-B14F-4D97-AF65-F5344CB8AC3E}">
        <p14:creationId xmlns:p14="http://schemas.microsoft.com/office/powerpoint/2010/main" val="3324133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Modifier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34" y="1439034"/>
            <a:ext cx="2477578" cy="4801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536" y="1032662"/>
            <a:ext cx="7791069" cy="516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11" y="2510118"/>
            <a:ext cx="9404723" cy="1400530"/>
          </a:xfrm>
        </p:spPr>
        <p:txBody>
          <a:bodyPr/>
          <a:lstStyle/>
          <a:p>
            <a:r>
              <a:rPr lang="en-GB" dirty="0"/>
              <a:t>Object Oriented Programming</a:t>
            </a:r>
          </a:p>
        </p:txBody>
      </p:sp>
    </p:spTree>
    <p:extLst>
      <p:ext uri="{BB962C8B-B14F-4D97-AF65-F5344CB8AC3E}">
        <p14:creationId xmlns:p14="http://schemas.microsoft.com/office/powerpoint/2010/main" val="18764186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 Modifier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42" y="1560645"/>
            <a:ext cx="10042773" cy="45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65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1397752"/>
          </a:xfrm>
        </p:spPr>
        <p:txBody>
          <a:bodyPr/>
          <a:lstStyle/>
          <a:p>
            <a:r>
              <a:rPr lang="en-US" dirty="0"/>
              <a:t>Permitted </a:t>
            </a:r>
            <a:br>
              <a:rPr lang="id-ID" dirty="0"/>
            </a:br>
            <a:r>
              <a:rPr lang="en-US" dirty="0"/>
              <a:t>Modifier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046" y="840482"/>
            <a:ext cx="5468327" cy="59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22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Deklarasi Modifier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4" y="1766199"/>
            <a:ext cx="10127840" cy="1915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38" y="4281611"/>
            <a:ext cx="6034621" cy="19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8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65" y="1091803"/>
            <a:ext cx="4319978" cy="5403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365" y="312462"/>
            <a:ext cx="4719340" cy="62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90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Contoh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59"/>
          <a:stretch/>
        </p:blipFill>
        <p:spPr>
          <a:xfrm>
            <a:off x="6864505" y="144966"/>
            <a:ext cx="3278953" cy="6545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40" y="681934"/>
            <a:ext cx="4861051" cy="60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0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00" y="2093976"/>
            <a:ext cx="3853700" cy="3599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26" y="2398334"/>
            <a:ext cx="4938582" cy="234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14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&amp; Constructor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528763"/>
            <a:ext cx="4110734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4" y="2460625"/>
            <a:ext cx="5578475" cy="235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5397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0" y="2235200"/>
            <a:ext cx="8845375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4738688"/>
            <a:ext cx="8575469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304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by Value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24745"/>
            <a:ext cx="5022850" cy="378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430463"/>
            <a:ext cx="5170511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8388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by Reference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646138"/>
            <a:ext cx="5041900" cy="308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371725"/>
            <a:ext cx="4705350" cy="416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218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OOP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2086768"/>
            <a:ext cx="4044795" cy="202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741738"/>
            <a:ext cx="38100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1760538"/>
            <a:ext cx="3813176" cy="235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5007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43673"/>
            <a:ext cx="7459663" cy="646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2460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Answer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695" y="1675712"/>
            <a:ext cx="5890878" cy="452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73" y="1675712"/>
            <a:ext cx="46386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Constructor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949598"/>
            <a:ext cx="4280819" cy="2850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500" y="1313096"/>
            <a:ext cx="3819525" cy="330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709" y="4694571"/>
            <a:ext cx="5654677" cy="21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Try this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39" y="1193533"/>
            <a:ext cx="8563972" cy="5033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0" y="2353019"/>
            <a:ext cx="3880571" cy="313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449" y="3147104"/>
            <a:ext cx="5596721" cy="1414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236" y="5841695"/>
            <a:ext cx="7174173" cy="85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Keyword “THIS”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7139" y="1564065"/>
            <a:ext cx="4949260" cy="1953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450" y="3517136"/>
            <a:ext cx="4407689" cy="21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Cobain deh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535" y="1518473"/>
            <a:ext cx="8588928" cy="46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9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Hasil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2093976"/>
            <a:ext cx="3808842" cy="1240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4" y="2562225"/>
            <a:ext cx="5773191" cy="3573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78" y="4932693"/>
            <a:ext cx="4142146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Lagii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012" y="484536"/>
            <a:ext cx="9345454" cy="5730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3" y="3089498"/>
            <a:ext cx="6631156" cy="1428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714" y="5123523"/>
            <a:ext cx="8211534" cy="15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OVERLOAD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/>
              <a:t>Didalam Java, kita dapat membuat dua atau lebih konstruktor/ </a:t>
            </a:r>
            <a:r>
              <a:rPr lang="id-ID"/>
              <a:t>method yang mempunyai </a:t>
            </a:r>
            <a:r>
              <a:rPr lang="id-ID"/>
              <a:t>nama sama dalam satu kelas, tetapi jumlah dan tipe </a:t>
            </a:r>
            <a:r>
              <a:rPr lang="id-ID"/>
              <a:t>argumen dari masing-masing </a:t>
            </a:r>
            <a:r>
              <a:rPr lang="id-ID"/>
              <a:t>constructor atau method haruslah berbeda satu </a:t>
            </a:r>
            <a:r>
              <a:rPr lang="id-ID"/>
              <a:t>dengan yang lainnya. </a:t>
            </a:r>
          </a:p>
          <a:p>
            <a:r>
              <a:rPr lang="id-ID"/>
              <a:t>Hal </a:t>
            </a:r>
            <a:r>
              <a:rPr lang="id-ID"/>
              <a:t>ini yang dinamakan </a:t>
            </a:r>
            <a:r>
              <a:rPr lang="id-ID" i="1"/>
              <a:t>overloading.</a:t>
            </a:r>
          </a:p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56333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 -1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>
                <a:latin typeface="Courier New" panose="02070309020205020404" pitchFamily="49" charset="0"/>
                <a:cs typeface="Courier New" panose="02070309020205020404" pitchFamily="49" charset="0"/>
              </a:rPr>
              <a:t>public void setHarga(int harga){} </a:t>
            </a:r>
          </a:p>
          <a:p>
            <a:r>
              <a:rPr lang="id-ID">
                <a:latin typeface="Courier New" panose="02070309020205020404" pitchFamily="49" charset="0"/>
                <a:cs typeface="Courier New" panose="02070309020205020404" pitchFamily="49" charset="0"/>
              </a:rPr>
              <a:t>public void setHarga(double harga){} </a:t>
            </a:r>
          </a:p>
          <a:p>
            <a:r>
              <a:rPr lang="id-ID">
                <a:latin typeface="Courier New" panose="02070309020205020404" pitchFamily="49" charset="0"/>
                <a:cs typeface="Courier New" panose="02070309020205020404" pitchFamily="49" charset="0"/>
              </a:rPr>
              <a:t>public void setHarga(float harga){}</a:t>
            </a:r>
          </a:p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public void setHarga(float harga, String jumlah){} </a:t>
            </a:r>
            <a:endParaRPr lang="id-ID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37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Karakteristik</a:t>
            </a:r>
            <a:r>
              <a:rPr lang="en-GB" dirty="0"/>
              <a:t> OOP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740694"/>
            <a:ext cx="3795903" cy="21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2844800"/>
            <a:ext cx="4401979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ent Arrow 3"/>
          <p:cNvSpPr/>
          <p:nvPr/>
        </p:nvSpPr>
        <p:spPr>
          <a:xfrm flipV="1">
            <a:off x="4229100" y="4051300"/>
            <a:ext cx="2819400" cy="1600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264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 – 2</a:t>
            </a:r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603" y="67631"/>
            <a:ext cx="6998256" cy="67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87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 – 2 </a:t>
            </a:r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885" y="850382"/>
            <a:ext cx="6269736" cy="1532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587" y="2430539"/>
            <a:ext cx="8793766" cy="41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50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Hasil Running</a:t>
            </a:r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594" y="1588314"/>
            <a:ext cx="7010810" cy="45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019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INNER CLASS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970689"/>
            <a:ext cx="9247127" cy="26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299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keuntungan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902825"/>
            <a:ext cx="4765675" cy="3493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13" y="3207446"/>
            <a:ext cx="4604335" cy="31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912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gambaran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94" y="2358189"/>
            <a:ext cx="6401474" cy="2256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57" y="2166165"/>
            <a:ext cx="4110288" cy="38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99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 – 1</a:t>
            </a:r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683" y="785389"/>
            <a:ext cx="8018063" cy="61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245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Contoh - 1</a:t>
            </a:r>
            <a:endParaRPr lang="id-ID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405" y="1685375"/>
            <a:ext cx="6749647" cy="2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91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inheritance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753620"/>
            <a:ext cx="4321509" cy="4694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652" y="1016310"/>
            <a:ext cx="4564300" cy="147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940" y="3203659"/>
            <a:ext cx="3927723" cy="286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659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clue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367" y="1572547"/>
            <a:ext cx="7510082" cy="42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8791"/>
      </p:ext>
    </p:extLst>
  </p:cSld>
  <p:clrMapOvr>
    <a:masterClrMapping/>
  </p:clrMapOvr>
</p:sld>
</file>

<file path=ppt/theme/theme1.xml><?xml version="1.0" encoding="utf-8"?>
<a:theme xmlns:a="http://schemas.openxmlformats.org/drawingml/2006/main" name="Tel U-SE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l U-SEE" id="{94112D3D-CED1-428D-B7F2-19DB228C1B7C}" vid="{CF92EDF5-5F74-4080-8BAF-138BED567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Tel U-SEE</Template>
  <TotalTime>5893</TotalTime>
  <Words>1290</Words>
  <Application>Microsoft Office PowerPoint</Application>
  <PresentationFormat>Widescreen</PresentationFormat>
  <Paragraphs>314</Paragraphs>
  <Slides>129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8" baseType="lpstr">
      <vt:lpstr>Arial</vt:lpstr>
      <vt:lpstr>Bell MT</vt:lpstr>
      <vt:lpstr>Calibri</vt:lpstr>
      <vt:lpstr>Calibri Light</vt:lpstr>
      <vt:lpstr>Courier New</vt:lpstr>
      <vt:lpstr>Garamond</vt:lpstr>
      <vt:lpstr>Trebuchet MS</vt:lpstr>
      <vt:lpstr>Tel U-SEE</vt:lpstr>
      <vt:lpstr>CorelDRAW</vt:lpstr>
      <vt:lpstr>PEMROGRAMAN BERORIENTASI OBJEK</vt:lpstr>
      <vt:lpstr>Java, Apa itu?</vt:lpstr>
      <vt:lpstr>Java, Apa itu?</vt:lpstr>
      <vt:lpstr>Karakteristik Java</vt:lpstr>
      <vt:lpstr>Karakteristik Java</vt:lpstr>
      <vt:lpstr>Karakteristik Java</vt:lpstr>
      <vt:lpstr>Object Oriented Programming</vt:lpstr>
      <vt:lpstr>OOP</vt:lpstr>
      <vt:lpstr>Karakteristik OOP</vt:lpstr>
      <vt:lpstr>Karakteristik OOP</vt:lpstr>
      <vt:lpstr>Karakteristik OOP</vt:lpstr>
      <vt:lpstr>Karakteristik OOP</vt:lpstr>
      <vt:lpstr>Karakteristik OOP</vt:lpstr>
      <vt:lpstr>Instalasi Java</vt:lpstr>
      <vt:lpstr>Downloads</vt:lpstr>
      <vt:lpstr>Install them!!</vt:lpstr>
      <vt:lpstr>Set Classpath</vt:lpstr>
      <vt:lpstr>Check your installation</vt:lpstr>
      <vt:lpstr>Elemen Dasar NETBEANS</vt:lpstr>
      <vt:lpstr>Komentar  Program</vt:lpstr>
      <vt:lpstr>CONTOH</vt:lpstr>
      <vt:lpstr>Blok Program</vt:lpstr>
      <vt:lpstr>Separator</vt:lpstr>
      <vt:lpstr>Daftar separator (1)</vt:lpstr>
      <vt:lpstr>Daftar separator (2)</vt:lpstr>
      <vt:lpstr>Kata Kunci (Keywords)</vt:lpstr>
      <vt:lpstr>JAVA KEYWORDS</vt:lpstr>
      <vt:lpstr>Tipe data dan Variabel</vt:lpstr>
      <vt:lpstr>Tipe Data dan Variabel </vt:lpstr>
      <vt:lpstr>Tipe Data</vt:lpstr>
      <vt:lpstr>JAVA IDENTIFIERS</vt:lpstr>
      <vt:lpstr>Bentuk Data</vt:lpstr>
      <vt:lpstr>Solusinyaaa….</vt:lpstr>
      <vt:lpstr>Konversi</vt:lpstr>
      <vt:lpstr>Casting</vt:lpstr>
      <vt:lpstr>Deklarasi Variabel</vt:lpstr>
      <vt:lpstr>Ternyata, ada dua macam tipe variabel data dalam bahasa Java lho... ayo, kita lihat... </vt:lpstr>
      <vt:lpstr>Tipe Variabel</vt:lpstr>
      <vt:lpstr>Tipe Variabel</vt:lpstr>
      <vt:lpstr>Deklarasi Variabel</vt:lpstr>
      <vt:lpstr>Rules for Variabel</vt:lpstr>
      <vt:lpstr>Variabel Array</vt:lpstr>
      <vt:lpstr>Deklarasi</vt:lpstr>
      <vt:lpstr>How to</vt:lpstr>
      <vt:lpstr>How to access</vt:lpstr>
      <vt:lpstr>Try this…</vt:lpstr>
      <vt:lpstr>Array 2 D</vt:lpstr>
      <vt:lpstr>Try This…</vt:lpstr>
      <vt:lpstr>Operator Aritmatika</vt:lpstr>
      <vt:lpstr>Operator Relasional</vt:lpstr>
      <vt:lpstr>Operator Kondisional</vt:lpstr>
      <vt:lpstr>Operator Shift dan Bitwise</vt:lpstr>
      <vt:lpstr>Operator Assignment</vt:lpstr>
      <vt:lpstr>Contoh</vt:lpstr>
      <vt:lpstr>Contoh</vt:lpstr>
      <vt:lpstr>Contoh</vt:lpstr>
      <vt:lpstr>Statement if</vt:lpstr>
      <vt:lpstr>Statement if-else</vt:lpstr>
      <vt:lpstr>Try  This</vt:lpstr>
      <vt:lpstr>Combine with this</vt:lpstr>
      <vt:lpstr>Statement switch</vt:lpstr>
      <vt:lpstr>Try This</vt:lpstr>
      <vt:lpstr>Tenary Operator (Ekspresi Bersyarat)</vt:lpstr>
      <vt:lpstr>Iterasi</vt:lpstr>
      <vt:lpstr>Try this</vt:lpstr>
      <vt:lpstr>Excersice</vt:lpstr>
      <vt:lpstr>Object Oriented Programming</vt:lpstr>
      <vt:lpstr>JAVA MODIFIERS</vt:lpstr>
      <vt:lpstr>Java Modifier</vt:lpstr>
      <vt:lpstr>Access Modifier</vt:lpstr>
      <vt:lpstr>Permitted  Modifier</vt:lpstr>
      <vt:lpstr>Deklarasi Modifier</vt:lpstr>
      <vt:lpstr>PowerPoint Presentation</vt:lpstr>
      <vt:lpstr>Contoh Class</vt:lpstr>
      <vt:lpstr>Object</vt:lpstr>
      <vt:lpstr>Method &amp; Constructor</vt:lpstr>
      <vt:lpstr>Method</vt:lpstr>
      <vt:lpstr>Pass by Value</vt:lpstr>
      <vt:lpstr>Pass by Reference</vt:lpstr>
      <vt:lpstr>PowerPoint Presentation</vt:lpstr>
      <vt:lpstr>Answer</vt:lpstr>
      <vt:lpstr>Constructor</vt:lpstr>
      <vt:lpstr>Try this</vt:lpstr>
      <vt:lpstr>Keyword “THIS”</vt:lpstr>
      <vt:lpstr>Cobain deh</vt:lpstr>
      <vt:lpstr>Hasil</vt:lpstr>
      <vt:lpstr>Lagii</vt:lpstr>
      <vt:lpstr>OVERLOAD</vt:lpstr>
      <vt:lpstr>CONTOH -1</vt:lpstr>
      <vt:lpstr>Contoh – 2</vt:lpstr>
      <vt:lpstr>Contoh – 2 </vt:lpstr>
      <vt:lpstr>Hasil Running</vt:lpstr>
      <vt:lpstr>INNER CLASS</vt:lpstr>
      <vt:lpstr>keuntungan</vt:lpstr>
      <vt:lpstr>gambaran</vt:lpstr>
      <vt:lpstr>Contoh – 1</vt:lpstr>
      <vt:lpstr>Contoh - 1</vt:lpstr>
      <vt:lpstr>inheritance</vt:lpstr>
      <vt:lpstr>clue</vt:lpstr>
      <vt:lpstr>deklarasi</vt:lpstr>
      <vt:lpstr>dicoba</vt:lpstr>
      <vt:lpstr>PowerPoint Presentation</vt:lpstr>
      <vt:lpstr>Exception</vt:lpstr>
      <vt:lpstr>EXCEPTION</vt:lpstr>
      <vt:lpstr>EXCEPTION</vt:lpstr>
      <vt:lpstr>EXCEPTION</vt:lpstr>
      <vt:lpstr>EXCEPTION</vt:lpstr>
      <vt:lpstr>EXCEPTION</vt:lpstr>
      <vt:lpstr>EXCEPTION</vt:lpstr>
      <vt:lpstr>THROW</vt:lpstr>
      <vt:lpstr>THROW</vt:lpstr>
      <vt:lpstr>THROW</vt:lpstr>
      <vt:lpstr>THROW</vt:lpstr>
      <vt:lpstr>FINALLY</vt:lpstr>
      <vt:lpstr>FINALLY</vt:lpstr>
      <vt:lpstr>Input dan OUTPUT (i/O)</vt:lpstr>
      <vt:lpstr>Multithreading</vt:lpstr>
      <vt:lpstr>Thread</vt:lpstr>
      <vt:lpstr>Bagaimana hidup tanpa thread?</vt:lpstr>
      <vt:lpstr>Yang Terjadi</vt:lpstr>
      <vt:lpstr>1. Subclassing Thread</vt:lpstr>
      <vt:lpstr>PowerPoint Presentation</vt:lpstr>
      <vt:lpstr>2. Implementasi Runnable Interface</vt:lpstr>
      <vt:lpstr>PowerPoint Presentation</vt:lpstr>
      <vt:lpstr>Anonymous Object</vt:lpstr>
      <vt:lpstr>GUI</vt:lpstr>
      <vt:lpstr>Komponen Utama dalam GUI</vt:lpstr>
      <vt:lpstr>Step 1</vt:lpstr>
      <vt:lpstr>STEP 2</vt:lpstr>
    </vt:vector>
  </TitlesOfParts>
  <Company>Wijayanto's 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Tipe data dan Variabel</dc:title>
  <dc:creator>Inung Wijayanto</dc:creator>
  <cp:lastModifiedBy>Inung Wijayanto</cp:lastModifiedBy>
  <cp:revision>91</cp:revision>
  <dcterms:created xsi:type="dcterms:W3CDTF">2013-09-26T02:11:23Z</dcterms:created>
  <dcterms:modified xsi:type="dcterms:W3CDTF">2016-09-29T14:55:26Z</dcterms:modified>
</cp:coreProperties>
</file>