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3" r:id="rId17"/>
    <p:sldId id="271" r:id="rId18"/>
    <p:sldId id="272" r:id="rId19"/>
    <p:sldId id="274" r:id="rId20"/>
    <p:sldId id="275"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102"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el-U_SE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84784"/>
            <a:ext cx="10363200" cy="230425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2210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58991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638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39799"/>
            <a:ext cx="2628900" cy="52371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939800"/>
            <a:ext cx="7734300" cy="5237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530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0"/>
            <a:ext cx="10515600" cy="458032"/>
          </a:xfrm>
        </p:spPr>
        <p:txBody>
          <a:bodyPr>
            <a:noAutofit/>
          </a:bodyPr>
          <a:lstStyle>
            <a:lvl1pPr>
              <a:defRPr sz="3200">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514350" indent="-514350">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998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391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0"/>
            <a:ext cx="10515600" cy="414338"/>
          </a:xfrm>
        </p:spPr>
        <p:txBody>
          <a:bodyPr/>
          <a:lstStyle>
            <a:lvl1pPr>
              <a:defRPr sz="2800"/>
            </a:lvl1pPr>
          </a:lstStyle>
          <a:p>
            <a:r>
              <a:rPr lang="en-US"/>
              <a:t>Click to edit Master title style</a:t>
            </a:r>
            <a:endParaRPr lang="en-US" dirty="0"/>
          </a:p>
        </p:txBody>
      </p:sp>
      <p:sp>
        <p:nvSpPr>
          <p:cNvPr id="3" name="Content Placeholder 2"/>
          <p:cNvSpPr>
            <a:spLocks noGrp="1"/>
          </p:cNvSpPr>
          <p:nvPr>
            <p:ph sz="half" idx="1"/>
          </p:nvPr>
        </p:nvSpPr>
        <p:spPr>
          <a:xfrm>
            <a:off x="838200" y="1524001"/>
            <a:ext cx="5181600" cy="4652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24001"/>
            <a:ext cx="5181600" cy="4652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437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14401"/>
            <a:ext cx="10515600" cy="77628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35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920080"/>
            <a:ext cx="10515600" cy="420688"/>
          </a:xfrm>
        </p:spPr>
        <p:txBody>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333697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85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306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889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aphicFrame>
        <p:nvGraphicFramePr>
          <p:cNvPr id="12" name="Object 171"/>
          <p:cNvGraphicFramePr>
            <a:graphicFrameLocks noChangeAspect="1"/>
          </p:cNvGraphicFramePr>
          <p:nvPr>
            <p:extLst>
              <p:ext uri="{D42A27DB-BD31-4B8C-83A1-F6EECF244321}">
                <p14:modId xmlns:p14="http://schemas.microsoft.com/office/powerpoint/2010/main" val="381357675"/>
              </p:ext>
            </p:extLst>
          </p:nvPr>
        </p:nvGraphicFramePr>
        <p:xfrm>
          <a:off x="-16933" y="6249989"/>
          <a:ext cx="12208933" cy="639763"/>
        </p:xfrm>
        <a:graphic>
          <a:graphicData uri="http://schemas.openxmlformats.org/presentationml/2006/ole">
            <mc:AlternateContent xmlns:mc="http://schemas.openxmlformats.org/markup-compatibility/2006">
              <mc:Choice xmlns:v="urn:schemas-microsoft-com:vml" Requires="v">
                <p:oleObj spid="_x0000_s1050" name="CorelDRAW" r:id="rId14" imgW="6841112" imgH="478322" progId="">
                  <p:embed/>
                </p:oleObj>
              </mc:Choice>
              <mc:Fallback>
                <p:oleObj name="CorelDRAW" r:id="rId14" imgW="6841112" imgH="478322" progId="">
                  <p:embed/>
                  <p:pic>
                    <p:nvPicPr>
                      <p:cNvPr id="12" name="Object 17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933" y="6249989"/>
                        <a:ext cx="12208933"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6" name="Title Placeholder 1"/>
          <p:cNvSpPr>
            <a:spLocks noGrp="1"/>
          </p:cNvSpPr>
          <p:nvPr>
            <p:ph type="title"/>
          </p:nvPr>
        </p:nvSpPr>
        <p:spPr bwMode="auto">
          <a:xfrm>
            <a:off x="838200" y="908720"/>
            <a:ext cx="10515600" cy="484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6147" name="Text Placeholder 2"/>
          <p:cNvSpPr>
            <a:spLocks noGrp="1"/>
          </p:cNvSpPr>
          <p:nvPr>
            <p:ph type="body" idx="1"/>
          </p:nvPr>
        </p:nvSpPr>
        <p:spPr bwMode="auto">
          <a:xfrm>
            <a:off x="838200" y="1550353"/>
            <a:ext cx="10515600" cy="46266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aphicFrame>
        <p:nvGraphicFramePr>
          <p:cNvPr id="7" name="Object 169"/>
          <p:cNvGraphicFramePr>
            <a:graphicFrameLocks noChangeAspect="1"/>
          </p:cNvGraphicFramePr>
          <p:nvPr>
            <p:extLst>
              <p:ext uri="{D42A27DB-BD31-4B8C-83A1-F6EECF244321}">
                <p14:modId xmlns:p14="http://schemas.microsoft.com/office/powerpoint/2010/main" val="3980867008"/>
              </p:ext>
            </p:extLst>
          </p:nvPr>
        </p:nvGraphicFramePr>
        <p:xfrm>
          <a:off x="282813" y="157162"/>
          <a:ext cx="2245107" cy="580107"/>
        </p:xfrm>
        <a:graphic>
          <a:graphicData uri="http://schemas.openxmlformats.org/presentationml/2006/ole">
            <mc:AlternateContent xmlns:mc="http://schemas.openxmlformats.org/markup-compatibility/2006">
              <mc:Choice xmlns:v="urn:schemas-microsoft-com:vml" Requires="v">
                <p:oleObj spid="_x0000_s1051" name="CorelDRAW" r:id="rId16" imgW="1293557" imgH="445660" progId="">
                  <p:embed/>
                </p:oleObj>
              </mc:Choice>
              <mc:Fallback>
                <p:oleObj name="CorelDRAW" r:id="rId16" imgW="1293557" imgH="445660" progId="">
                  <p:embed/>
                  <p:pic>
                    <p:nvPicPr>
                      <p:cNvPr id="7" name="Object 16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2813" y="157162"/>
                        <a:ext cx="2245107" cy="580107"/>
                      </a:xfrm>
                      <a:prstGeom prst="rect">
                        <a:avLst/>
                      </a:prstGeom>
                      <a:noFill/>
                      <a:extLst/>
                    </p:spPr>
                  </p:pic>
                </p:oleObj>
              </mc:Fallback>
            </mc:AlternateContent>
          </a:graphicData>
        </a:graphic>
      </p:graphicFrame>
      <p:sp>
        <p:nvSpPr>
          <p:cNvPr id="9" name="Rectangle 8"/>
          <p:cNvSpPr/>
          <p:nvPr/>
        </p:nvSpPr>
        <p:spPr>
          <a:xfrm>
            <a:off x="0" y="1"/>
            <a:ext cx="12192000" cy="100013"/>
          </a:xfrm>
          <a:prstGeom prst="rect">
            <a:avLst/>
          </a:prstGeom>
          <a:solidFill>
            <a:srgbClr val="ED1D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0" y="812704"/>
            <a:ext cx="12192000" cy="27432"/>
          </a:xfrm>
          <a:prstGeom prst="rect">
            <a:avLst/>
          </a:prstGeom>
          <a:solidFill>
            <a:srgbClr val="ED1D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 name="Picture 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21482" y="152400"/>
            <a:ext cx="3011753" cy="584869"/>
          </a:xfrm>
          <a:prstGeom prst="rect">
            <a:avLst/>
          </a:prstGeom>
        </p:spPr>
      </p:pic>
    </p:spTree>
    <p:extLst>
      <p:ext uri="{BB962C8B-B14F-4D97-AF65-F5344CB8AC3E}">
        <p14:creationId xmlns:p14="http://schemas.microsoft.com/office/powerpoint/2010/main" val="4293542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32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Bell MT" panose="02020503060305020303" pitchFamily="18" charset="0"/>
          <a:ea typeface="+mn-ea"/>
          <a:cs typeface="+mn-cs"/>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Bell MT" panose="02020503060305020303" pitchFamily="18" charset="0"/>
          <a:ea typeface="+mn-ea"/>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Bell MT" panose="02020503060305020303" pitchFamily="18" charset="0"/>
          <a:ea typeface="+mn-ea"/>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Bell MT" panose="02020503060305020303" pitchFamily="18" charset="0"/>
          <a:ea typeface="+mn-ea"/>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ev.mysql.com/downloads/connector/j/" TargetMode="External"/><Relationship Id="rId2" Type="http://schemas.openxmlformats.org/officeDocument/2006/relationships/hyperlink" Target="http://dev.mysql.com/downloads/mysq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n.wikipedia.org/wiki/Edgar_F._Cod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a:t>Database using MySQL</a:t>
            </a:r>
          </a:p>
        </p:txBody>
      </p:sp>
      <p:sp>
        <p:nvSpPr>
          <p:cNvPr id="3" name="Subtitle 2"/>
          <p:cNvSpPr>
            <a:spLocks noGrp="1"/>
          </p:cNvSpPr>
          <p:nvPr>
            <p:ph type="subTitle" idx="1"/>
          </p:nvPr>
        </p:nvSpPr>
        <p:spPr/>
        <p:txBody>
          <a:bodyPr/>
          <a:lstStyle/>
          <a:p>
            <a:r>
              <a:rPr lang="id-ID"/>
              <a:t>Pemrograman Berbasis Objek</a:t>
            </a:r>
          </a:p>
          <a:p>
            <a:r>
              <a:rPr lang="id-ID"/>
              <a:t>Inung Wijayanto</a:t>
            </a:r>
          </a:p>
        </p:txBody>
      </p:sp>
    </p:spTree>
    <p:extLst>
      <p:ext uri="{BB962C8B-B14F-4D97-AF65-F5344CB8AC3E}">
        <p14:creationId xmlns:p14="http://schemas.microsoft.com/office/powerpoint/2010/main" val="677960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Instalasi MySQL</a:t>
            </a:r>
          </a:p>
        </p:txBody>
      </p:sp>
      <p:sp>
        <p:nvSpPr>
          <p:cNvPr id="3" name="Content Placeholder 2"/>
          <p:cNvSpPr>
            <a:spLocks noGrp="1"/>
          </p:cNvSpPr>
          <p:nvPr>
            <p:ph idx="1"/>
          </p:nvPr>
        </p:nvSpPr>
        <p:spPr/>
        <p:txBody>
          <a:bodyPr/>
          <a:lstStyle/>
          <a:p>
            <a:r>
              <a:rPr lang="id-ID"/>
              <a:t>Visit </a:t>
            </a:r>
            <a:r>
              <a:rPr lang="id-ID">
                <a:hlinkClick r:id="rId2"/>
              </a:rPr>
              <a:t>http://dev.mysql.com/downloads/mysql/</a:t>
            </a:r>
            <a:endParaRPr lang="id-ID"/>
          </a:p>
          <a:p>
            <a:r>
              <a:rPr lang="id-ID"/>
              <a:t>Connector </a:t>
            </a:r>
            <a:r>
              <a:rPr lang="id-ID">
                <a:hlinkClick r:id="rId3"/>
              </a:rPr>
              <a:t>http://dev.mysql.com/downloads/connector/j/</a:t>
            </a:r>
            <a:endParaRPr lang="id-ID"/>
          </a:p>
          <a:p>
            <a:pPr marL="0" indent="0">
              <a:buNone/>
            </a:pPr>
            <a:endParaRPr lang="id-ID"/>
          </a:p>
          <a:p>
            <a:endParaRPr lang="id-ID"/>
          </a:p>
        </p:txBody>
      </p:sp>
      <p:pic>
        <p:nvPicPr>
          <p:cNvPr id="4" name="Picture 3"/>
          <p:cNvPicPr>
            <a:picLocks noChangeAspect="1"/>
          </p:cNvPicPr>
          <p:nvPr/>
        </p:nvPicPr>
        <p:blipFill>
          <a:blip r:embed="rId4"/>
          <a:stretch>
            <a:fillRect/>
          </a:stretch>
        </p:blipFill>
        <p:spPr>
          <a:xfrm>
            <a:off x="2276950" y="2552719"/>
            <a:ext cx="7638098" cy="3677603"/>
          </a:xfrm>
          <a:prstGeom prst="rect">
            <a:avLst/>
          </a:prstGeom>
        </p:spPr>
      </p:pic>
    </p:spTree>
    <p:extLst>
      <p:ext uri="{BB962C8B-B14F-4D97-AF65-F5344CB8AC3E}">
        <p14:creationId xmlns:p14="http://schemas.microsoft.com/office/powerpoint/2010/main" val="156156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Configuring MySQL Server Properties</a:t>
            </a:r>
          </a:p>
        </p:txBody>
      </p:sp>
      <p:sp>
        <p:nvSpPr>
          <p:cNvPr id="3" name="Content Placeholder 2"/>
          <p:cNvSpPr>
            <a:spLocks noGrp="1"/>
          </p:cNvSpPr>
          <p:nvPr>
            <p:ph idx="1"/>
          </p:nvPr>
        </p:nvSpPr>
        <p:spPr/>
        <p:txBody>
          <a:bodyPr/>
          <a:lstStyle/>
          <a:p>
            <a:r>
              <a:rPr lang="en-US"/>
              <a:t>Right-click the Databases node in the Services window and choose Register MySQL Server to open the MySQL Server Properties dialog box.</a:t>
            </a:r>
            <a:endParaRPr lang="id-ID"/>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75" y="2857964"/>
            <a:ext cx="4494848" cy="330774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1161" b="15439"/>
          <a:stretch/>
        </p:blipFill>
        <p:spPr>
          <a:xfrm>
            <a:off x="7250318" y="2857964"/>
            <a:ext cx="3554040" cy="3326485"/>
          </a:xfrm>
          <a:prstGeom prst="rect">
            <a:avLst/>
          </a:prstGeom>
        </p:spPr>
      </p:pic>
    </p:spTree>
    <p:extLst>
      <p:ext uri="{BB962C8B-B14F-4D97-AF65-F5344CB8AC3E}">
        <p14:creationId xmlns:p14="http://schemas.microsoft.com/office/powerpoint/2010/main" val="233470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Configuring MySQL Server Properties</a:t>
            </a:r>
          </a:p>
        </p:txBody>
      </p:sp>
      <p:sp>
        <p:nvSpPr>
          <p:cNvPr id="3" name="Content Placeholder 2"/>
          <p:cNvSpPr>
            <a:spLocks noGrp="1"/>
          </p:cNvSpPr>
          <p:nvPr>
            <p:ph idx="1"/>
          </p:nvPr>
        </p:nvSpPr>
        <p:spPr/>
        <p:txBody>
          <a:bodyPr/>
          <a:lstStyle/>
          <a:p>
            <a:r>
              <a:rPr lang="en-US"/>
              <a:t>Click the Admin Properties tab at the top of the dialog box.</a:t>
            </a:r>
            <a:endParaRPr lang="id-ID"/>
          </a:p>
          <a:p>
            <a:r>
              <a:rPr lang="en-US"/>
              <a:t>In the Path/URL to admin tool field, type or browse to the location of your MySQL Administration application such as the MySQL Admin Tool, PhpMyAdmin, or other web-based administration tools.</a:t>
            </a:r>
            <a:endParaRPr lang="id-ID"/>
          </a:p>
          <a:p>
            <a:r>
              <a:rPr lang="id-ID"/>
              <a:t>I</a:t>
            </a:r>
            <a:r>
              <a:rPr lang="en-US"/>
              <a:t>n the Path to start command, type or browse to the location of the MySQL start command. To find the start command, look for mysqld in the bin folder of the MySQL installation directory.</a:t>
            </a:r>
            <a:endParaRPr lang="id-ID"/>
          </a:p>
          <a:p>
            <a:endParaRPr lang="id-ID"/>
          </a:p>
        </p:txBody>
      </p:sp>
    </p:spTree>
    <p:extLst>
      <p:ext uri="{BB962C8B-B14F-4D97-AF65-F5344CB8AC3E}">
        <p14:creationId xmlns:p14="http://schemas.microsoft.com/office/powerpoint/2010/main" val="2889598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Configuring MySQL Server Properties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7400" y="1689894"/>
            <a:ext cx="8057198" cy="4348163"/>
          </a:xfrm>
        </p:spPr>
      </p:pic>
    </p:spTree>
    <p:extLst>
      <p:ext uri="{BB962C8B-B14F-4D97-AF65-F5344CB8AC3E}">
        <p14:creationId xmlns:p14="http://schemas.microsoft.com/office/powerpoint/2010/main" val="29504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Starting The MySQL Server</a:t>
            </a:r>
          </a:p>
        </p:txBody>
      </p:sp>
      <p:sp>
        <p:nvSpPr>
          <p:cNvPr id="3" name="Content Placeholder 2"/>
          <p:cNvSpPr>
            <a:spLocks noGrp="1"/>
          </p:cNvSpPr>
          <p:nvPr>
            <p:ph idx="1"/>
          </p:nvPr>
        </p:nvSpPr>
        <p:spPr/>
        <p:txBody>
          <a:bodyPr/>
          <a:lstStyle/>
          <a:p>
            <a:r>
              <a:rPr lang="id-ID"/>
              <a:t>R</a:t>
            </a:r>
            <a:r>
              <a:rPr lang="en-US"/>
              <a:t>ight-click the Databases &gt; MySQL Server node in the Services window and choose Connect. You might be prompted to supply a password to connect to the server.</a:t>
            </a:r>
            <a:endParaRPr lang="id-ID"/>
          </a:p>
          <a:p>
            <a:endParaRPr lang="id-ID"/>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9762" y="2922681"/>
            <a:ext cx="4552474" cy="3515202"/>
          </a:xfrm>
          <a:prstGeom prst="rect">
            <a:avLst/>
          </a:prstGeom>
        </p:spPr>
      </p:pic>
    </p:spTree>
    <p:extLst>
      <p:ext uri="{BB962C8B-B14F-4D97-AF65-F5344CB8AC3E}">
        <p14:creationId xmlns:p14="http://schemas.microsoft.com/office/powerpoint/2010/main" val="418754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Creating and Connecting to the Database</a:t>
            </a:r>
          </a:p>
        </p:txBody>
      </p:sp>
      <p:sp>
        <p:nvSpPr>
          <p:cNvPr id="3" name="Content Placeholder 2"/>
          <p:cNvSpPr>
            <a:spLocks noGrp="1"/>
          </p:cNvSpPr>
          <p:nvPr>
            <p:ph idx="1"/>
          </p:nvPr>
        </p:nvSpPr>
        <p:spPr/>
        <p:txBody>
          <a:bodyPr/>
          <a:lstStyle/>
          <a:p>
            <a:r>
              <a:rPr lang="en-US"/>
              <a:t>In the IDE's Services window, right-click the MySQL Server node and choose Create Database.</a:t>
            </a:r>
          </a:p>
          <a:p>
            <a:endParaRPr lang="id-ID"/>
          </a:p>
          <a:p>
            <a:endParaRPr lang="id-ID"/>
          </a:p>
          <a:p>
            <a:endParaRPr lang="id-ID"/>
          </a:p>
          <a:p>
            <a:endParaRPr lang="id-ID"/>
          </a:p>
          <a:p>
            <a:r>
              <a:rPr lang="en-US"/>
              <a:t>Right-click the new database node and choose Connect in the popup menu to open the connection to the database.</a:t>
            </a:r>
            <a:r>
              <a:rPr lang="id-ID"/>
              <a:t> </a:t>
            </a:r>
            <a:r>
              <a:rPr lang="en-US"/>
              <a:t>Database connections that are open are represented by a complete connection node </a:t>
            </a:r>
            <a:r>
              <a:rPr lang="id-ID"/>
              <a:t>icon </a:t>
            </a:r>
            <a:r>
              <a:rPr lang="en-US"/>
              <a:t>in the Services window.</a:t>
            </a:r>
            <a:r>
              <a:rPr lang="id-ID"/>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431632"/>
            <a:ext cx="5067300" cy="1609725"/>
          </a:xfrm>
          <a:prstGeom prst="rect">
            <a:avLst/>
          </a:prstGeom>
        </p:spPr>
      </p:pic>
      <p:pic>
        <p:nvPicPr>
          <p:cNvPr id="3076" name="Picture 4" descr="complete connection nod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133" y="5660292"/>
            <a:ext cx="700273" cy="7002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7133" y="2407569"/>
            <a:ext cx="5086350" cy="2143125"/>
          </a:xfrm>
          <a:prstGeom prst="rect">
            <a:avLst/>
          </a:prstGeom>
        </p:spPr>
      </p:pic>
    </p:spTree>
    <p:extLst>
      <p:ext uri="{BB962C8B-B14F-4D97-AF65-F5344CB8AC3E}">
        <p14:creationId xmlns:p14="http://schemas.microsoft.com/office/powerpoint/2010/main" val="3983152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Creating and Connecting to the Database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686" y="1366752"/>
            <a:ext cx="4842911" cy="4792200"/>
          </a:xfr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962597" y="1576886"/>
            <a:ext cx="7133151" cy="4371932"/>
          </a:xfrm>
          <a:prstGeom prst="rect">
            <a:avLst/>
          </a:prstGeom>
          <a:noFill/>
          <a:ln w="9525">
            <a:noFill/>
            <a:miter lim="800000"/>
            <a:headEnd/>
            <a:tailEnd/>
          </a:ln>
        </p:spPr>
      </p:pic>
    </p:spTree>
    <p:extLst>
      <p:ext uri="{BB962C8B-B14F-4D97-AF65-F5344CB8AC3E}">
        <p14:creationId xmlns:p14="http://schemas.microsoft.com/office/powerpoint/2010/main" val="4034551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Creating Database Tables</a:t>
            </a:r>
          </a:p>
        </p:txBody>
      </p:sp>
      <p:sp>
        <p:nvSpPr>
          <p:cNvPr id="3" name="Content Placeholder 2"/>
          <p:cNvSpPr>
            <a:spLocks noGrp="1"/>
          </p:cNvSpPr>
          <p:nvPr>
            <p:ph idx="1"/>
          </p:nvPr>
        </p:nvSpPr>
        <p:spPr/>
        <p:txBody>
          <a:bodyPr/>
          <a:lstStyle/>
          <a:p>
            <a:r>
              <a:rPr lang="id-ID"/>
              <a:t>Using the SQL Editor</a:t>
            </a:r>
          </a:p>
          <a:p>
            <a:r>
              <a:rPr lang="id-ID"/>
              <a:t>Using the Create Table Dialog</a:t>
            </a:r>
          </a:p>
        </p:txBody>
      </p:sp>
    </p:spTree>
    <p:extLst>
      <p:ext uri="{BB962C8B-B14F-4D97-AF65-F5344CB8AC3E}">
        <p14:creationId xmlns:p14="http://schemas.microsoft.com/office/powerpoint/2010/main" val="751995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Create Database using SQL Editor</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805" y="1855896"/>
            <a:ext cx="3581400" cy="163830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205" y="3494196"/>
            <a:ext cx="7399211" cy="2420303"/>
          </a:xfrm>
          <a:prstGeom prst="rect">
            <a:avLst/>
          </a:prstGeom>
        </p:spPr>
      </p:pic>
    </p:spTree>
    <p:extLst>
      <p:ext uri="{BB962C8B-B14F-4D97-AF65-F5344CB8AC3E}">
        <p14:creationId xmlns:p14="http://schemas.microsoft.com/office/powerpoint/2010/main" val="3834694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Create Database using SQL Editor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4633" y="2463977"/>
            <a:ext cx="5996588" cy="213367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480" y="2739018"/>
            <a:ext cx="896806" cy="978335"/>
          </a:xfrm>
          <a:prstGeom prst="rect">
            <a:avLst/>
          </a:prstGeom>
        </p:spPr>
      </p:pic>
      <p:sp>
        <p:nvSpPr>
          <p:cNvPr id="6" name="Right Arrow 5"/>
          <p:cNvSpPr/>
          <p:nvPr/>
        </p:nvSpPr>
        <p:spPr>
          <a:xfrm>
            <a:off x="2959768" y="2983832"/>
            <a:ext cx="1660358"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45991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MySQL</a:t>
            </a:r>
          </a:p>
        </p:txBody>
      </p:sp>
      <p:sp>
        <p:nvSpPr>
          <p:cNvPr id="3" name="Content Placeholder 2"/>
          <p:cNvSpPr>
            <a:spLocks noGrp="1"/>
          </p:cNvSpPr>
          <p:nvPr>
            <p:ph idx="1"/>
          </p:nvPr>
        </p:nvSpPr>
        <p:spPr/>
        <p:txBody>
          <a:bodyPr/>
          <a:lstStyle/>
          <a:p>
            <a:r>
              <a:rPr lang="id-ID" b="1"/>
              <a:t>MySQL</a:t>
            </a:r>
            <a:r>
              <a:rPr lang="id-ID"/>
              <a:t> merupakan aplikasi </a:t>
            </a:r>
            <a:r>
              <a:rPr lang="id-ID" b="1"/>
              <a:t>Relationship Database Management System</a:t>
            </a:r>
            <a:r>
              <a:rPr lang="id-ID"/>
              <a:t> (</a:t>
            </a:r>
            <a:r>
              <a:rPr lang="id-ID" b="1"/>
              <a:t>RDBMS</a:t>
            </a:r>
            <a:r>
              <a:rPr lang="id-ID"/>
              <a:t>) paling poluper di dunia.</a:t>
            </a:r>
          </a:p>
          <a:p>
            <a:r>
              <a:rPr lang="id-ID"/>
              <a:t>RDBMS adalah: aplikasi database yang menggunakan </a:t>
            </a:r>
            <a:r>
              <a:rPr lang="id-ID" b="1"/>
              <a:t>prinsip relasional</a:t>
            </a:r>
            <a:r>
              <a:rPr lang="id-ID"/>
              <a:t>.</a:t>
            </a:r>
          </a:p>
          <a:p>
            <a:r>
              <a:rPr lang="id-ID"/>
              <a:t>MySQL juga bukan satu-satunya RDBMS: </a:t>
            </a:r>
            <a:r>
              <a:rPr lang="id-ID" i="1"/>
              <a:t>Oracle, Sybase, Microsoft Access, Microsoft SQL Server, dan PostgreSQL.</a:t>
            </a:r>
            <a:endParaRPr lang="id-ID"/>
          </a:p>
          <a:p>
            <a:r>
              <a:rPr lang="id-ID"/>
              <a:t>Kenapa MySQL? Kenapa bukan Oracle?</a:t>
            </a:r>
          </a:p>
          <a:p>
            <a:pPr lvl="1"/>
            <a:r>
              <a:rPr lang="id-ID"/>
              <a:t>Gratis</a:t>
            </a:r>
          </a:p>
          <a:p>
            <a:pPr lvl="1"/>
            <a:r>
              <a:rPr lang="id-ID"/>
              <a:t>MySQL merupakan salah satu aplikasi standar dalam pengembangan web dan aplikasi</a:t>
            </a:r>
          </a:p>
          <a:p>
            <a:pPr lvl="1"/>
            <a:r>
              <a:rPr lang="id-ID"/>
              <a:t>Bukan skala enterprise</a:t>
            </a:r>
          </a:p>
        </p:txBody>
      </p:sp>
    </p:spTree>
    <p:extLst>
      <p:ext uri="{BB962C8B-B14F-4D97-AF65-F5344CB8AC3E}">
        <p14:creationId xmlns:p14="http://schemas.microsoft.com/office/powerpoint/2010/main" val="1205787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Create Database using SQL Editor</a:t>
            </a:r>
          </a:p>
        </p:txBody>
      </p:sp>
      <p:sp>
        <p:nvSpPr>
          <p:cNvPr id="3" name="Content Placeholder 2"/>
          <p:cNvSpPr>
            <a:spLocks noGrp="1"/>
          </p:cNvSpPr>
          <p:nvPr>
            <p:ph idx="1"/>
          </p:nvPr>
        </p:nvSpPr>
        <p:spPr/>
        <p:txBody>
          <a:bodyPr/>
          <a:lstStyle/>
          <a:p>
            <a:r>
              <a:rPr lang="id-ID"/>
              <a:t>To verify, right click the Tables node in the database explorer and choose refresh.</a:t>
            </a:r>
          </a:p>
          <a:p>
            <a:endParaRPr lang="id-ID"/>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429" y="2453406"/>
            <a:ext cx="5599141" cy="3635607"/>
          </a:xfrm>
          <a:prstGeom prst="rect">
            <a:avLst/>
          </a:prstGeom>
        </p:spPr>
      </p:pic>
    </p:spTree>
    <p:extLst>
      <p:ext uri="{BB962C8B-B14F-4D97-AF65-F5344CB8AC3E}">
        <p14:creationId xmlns:p14="http://schemas.microsoft.com/office/powerpoint/2010/main" val="1408050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Create Database using Table Dialog</a:t>
            </a:r>
          </a:p>
        </p:txBody>
      </p:sp>
      <p:pic>
        <p:nvPicPr>
          <p:cNvPr id="4" name="Content Placeholder 3"/>
          <p:cNvPicPr>
            <a:picLocks noGrp="1" noChangeAspect="1"/>
          </p:cNvPicPr>
          <p:nvPr>
            <p:ph idx="1"/>
          </p:nvPr>
        </p:nvPicPr>
        <p:blipFill>
          <a:blip r:embed="rId2"/>
          <a:stretch>
            <a:fillRect/>
          </a:stretch>
        </p:blipFill>
        <p:spPr>
          <a:xfrm>
            <a:off x="392139" y="1366752"/>
            <a:ext cx="2914650" cy="2990850"/>
          </a:xfrm>
          <a:prstGeom prst="rect">
            <a:avLst/>
          </a:prstGeom>
        </p:spPr>
      </p:pic>
      <p:pic>
        <p:nvPicPr>
          <p:cNvPr id="6" name="Picture 5"/>
          <p:cNvPicPr>
            <a:picLocks noChangeAspect="1"/>
          </p:cNvPicPr>
          <p:nvPr/>
        </p:nvPicPr>
        <p:blipFill>
          <a:blip r:embed="rId3"/>
          <a:stretch>
            <a:fillRect/>
          </a:stretch>
        </p:blipFill>
        <p:spPr>
          <a:xfrm>
            <a:off x="2466249" y="2033178"/>
            <a:ext cx="6057900" cy="3381375"/>
          </a:xfrm>
          <a:prstGeom prst="rect">
            <a:avLst/>
          </a:prstGeom>
        </p:spPr>
      </p:pic>
      <p:pic>
        <p:nvPicPr>
          <p:cNvPr id="5" name="Picture 4"/>
          <p:cNvPicPr>
            <a:picLocks noChangeAspect="1"/>
          </p:cNvPicPr>
          <p:nvPr/>
        </p:nvPicPr>
        <p:blipFill>
          <a:blip r:embed="rId4"/>
          <a:stretch>
            <a:fillRect/>
          </a:stretch>
        </p:blipFill>
        <p:spPr>
          <a:xfrm>
            <a:off x="7639050" y="2720189"/>
            <a:ext cx="3714750" cy="3590925"/>
          </a:xfrm>
          <a:prstGeom prst="rect">
            <a:avLst/>
          </a:prstGeom>
        </p:spPr>
      </p:pic>
      <p:pic>
        <p:nvPicPr>
          <p:cNvPr id="7" name="Picture 6"/>
          <p:cNvPicPr>
            <a:picLocks noChangeAspect="1"/>
          </p:cNvPicPr>
          <p:nvPr/>
        </p:nvPicPr>
        <p:blipFill>
          <a:blip r:embed="rId5"/>
          <a:stretch>
            <a:fillRect/>
          </a:stretch>
        </p:blipFill>
        <p:spPr>
          <a:xfrm>
            <a:off x="511795" y="1492576"/>
            <a:ext cx="8012354" cy="4462577"/>
          </a:xfrm>
          <a:prstGeom prst="rect">
            <a:avLst/>
          </a:prstGeom>
        </p:spPr>
      </p:pic>
      <p:pic>
        <p:nvPicPr>
          <p:cNvPr id="8" name="Picture 7"/>
          <p:cNvPicPr>
            <a:picLocks noChangeAspect="1"/>
          </p:cNvPicPr>
          <p:nvPr/>
        </p:nvPicPr>
        <p:blipFill>
          <a:blip r:embed="rId6"/>
          <a:stretch>
            <a:fillRect/>
          </a:stretch>
        </p:blipFill>
        <p:spPr>
          <a:xfrm>
            <a:off x="8678486" y="2053763"/>
            <a:ext cx="2713044" cy="2117189"/>
          </a:xfrm>
          <a:prstGeom prst="rect">
            <a:avLst/>
          </a:prstGeom>
        </p:spPr>
      </p:pic>
    </p:spTree>
    <p:extLst>
      <p:ext uri="{BB962C8B-B14F-4D97-AF65-F5344CB8AC3E}">
        <p14:creationId xmlns:p14="http://schemas.microsoft.com/office/powerpoint/2010/main" val="33756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Create Database using Table Dialog</a:t>
            </a:r>
          </a:p>
        </p:txBody>
      </p:sp>
      <p:sp>
        <p:nvSpPr>
          <p:cNvPr id="3" name="Content Placeholder 2"/>
          <p:cNvSpPr>
            <a:spLocks noGrp="1"/>
          </p:cNvSpPr>
          <p:nvPr>
            <p:ph idx="1"/>
          </p:nvPr>
        </p:nvSpPr>
        <p:spPr/>
        <p:txBody>
          <a:bodyPr/>
          <a:lstStyle/>
          <a:p>
            <a:r>
              <a:rPr lang="id-ID" b="1"/>
              <a:t>Sampai disini kita telah dapat menambahkan table ke dalam database kita </a:t>
            </a:r>
            <a:r>
              <a:rPr lang="id-ID" b="1"/>
              <a:t>menggunakan Netbeans </a:t>
            </a:r>
            <a:r>
              <a:rPr lang="id-ID" b="1"/>
              <a:t>IDE</a:t>
            </a:r>
            <a:r>
              <a:rPr lang="id-ID" b="1"/>
              <a:t>. </a:t>
            </a:r>
          </a:p>
          <a:p>
            <a:r>
              <a:rPr lang="id-ID" b="1"/>
              <a:t>Selanjutnya </a:t>
            </a:r>
            <a:r>
              <a:rPr lang="id-ID" b="1"/>
              <a:t>untuk memanipulasi data dalam table tperson yang baru dibuat</a:t>
            </a:r>
            <a:r>
              <a:rPr lang="id-ID" b="1"/>
              <a:t>, kita dapat </a:t>
            </a:r>
            <a:r>
              <a:rPr lang="id-ID" b="1"/>
              <a:t>menggunakan perintah-perintah SQL langsung dari Netbeans IDE juga</a:t>
            </a:r>
            <a:r>
              <a:rPr lang="id-ID" b="1"/>
              <a:t>. </a:t>
            </a:r>
          </a:p>
          <a:p>
            <a:r>
              <a:rPr lang="id-ID" b="1"/>
              <a:t>Pada </a:t>
            </a:r>
            <a:r>
              <a:rPr lang="id-ID" b="1"/>
              <a:t>Table datamahasiswa </a:t>
            </a:r>
            <a:r>
              <a:rPr lang="id-ID" b="1"/>
              <a:t>klik kanan dan pilih Execute Command…</a:t>
            </a:r>
          </a:p>
          <a:p>
            <a:endParaRPr lang="id-ID"/>
          </a:p>
        </p:txBody>
      </p:sp>
      <p:pic>
        <p:nvPicPr>
          <p:cNvPr id="4" name="Picture 3"/>
          <p:cNvPicPr>
            <a:picLocks noChangeAspect="1"/>
          </p:cNvPicPr>
          <p:nvPr/>
        </p:nvPicPr>
        <p:blipFill>
          <a:blip r:embed="rId2"/>
          <a:stretch>
            <a:fillRect/>
          </a:stretch>
        </p:blipFill>
        <p:spPr>
          <a:xfrm>
            <a:off x="4014222" y="4171789"/>
            <a:ext cx="3295650" cy="2562225"/>
          </a:xfrm>
          <a:prstGeom prst="rect">
            <a:avLst/>
          </a:prstGeom>
        </p:spPr>
      </p:pic>
    </p:spTree>
    <p:extLst>
      <p:ext uri="{BB962C8B-B14F-4D97-AF65-F5344CB8AC3E}">
        <p14:creationId xmlns:p14="http://schemas.microsoft.com/office/powerpoint/2010/main" val="319616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Create Database using Table Dialog</a:t>
            </a:r>
          </a:p>
        </p:txBody>
      </p:sp>
      <p:sp>
        <p:nvSpPr>
          <p:cNvPr id="3" name="Content Placeholder 2"/>
          <p:cNvSpPr>
            <a:spLocks noGrp="1"/>
          </p:cNvSpPr>
          <p:nvPr>
            <p:ph idx="1"/>
          </p:nvPr>
        </p:nvSpPr>
        <p:spPr/>
        <p:txBody>
          <a:bodyPr/>
          <a:lstStyle/>
          <a:p>
            <a:r>
              <a:rPr lang="id-ID" b="1"/>
              <a:t>Maka pada bagian kanan dari Netbeans IDE akan ditampilkan editor tempat kita </a:t>
            </a:r>
            <a:r>
              <a:rPr lang="id-ID" b="1"/>
              <a:t>menuliskan perintah </a:t>
            </a:r>
            <a:r>
              <a:rPr lang="id-ID" b="1"/>
              <a:t>SQL kita</a:t>
            </a:r>
            <a:r>
              <a:rPr lang="id-ID" b="1"/>
              <a:t>. </a:t>
            </a:r>
          </a:p>
          <a:p>
            <a:endParaRPr lang="id-ID"/>
          </a:p>
        </p:txBody>
      </p:sp>
      <p:pic>
        <p:nvPicPr>
          <p:cNvPr id="4" name="Picture 3"/>
          <p:cNvPicPr>
            <a:picLocks noChangeAspect="1"/>
          </p:cNvPicPr>
          <p:nvPr/>
        </p:nvPicPr>
        <p:blipFill>
          <a:blip r:embed="rId2"/>
          <a:stretch>
            <a:fillRect/>
          </a:stretch>
        </p:blipFill>
        <p:spPr>
          <a:xfrm>
            <a:off x="1632028" y="2638984"/>
            <a:ext cx="8927944" cy="1580031"/>
          </a:xfrm>
          <a:prstGeom prst="rect">
            <a:avLst/>
          </a:prstGeom>
        </p:spPr>
      </p:pic>
    </p:spTree>
    <p:extLst>
      <p:ext uri="{BB962C8B-B14F-4D97-AF65-F5344CB8AC3E}">
        <p14:creationId xmlns:p14="http://schemas.microsoft.com/office/powerpoint/2010/main" val="4021922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Create Database using Table Dialog</a:t>
            </a:r>
          </a:p>
        </p:txBody>
      </p:sp>
      <p:sp>
        <p:nvSpPr>
          <p:cNvPr id="3" name="Content Placeholder 2"/>
          <p:cNvSpPr>
            <a:spLocks noGrp="1"/>
          </p:cNvSpPr>
          <p:nvPr>
            <p:ph idx="1"/>
          </p:nvPr>
        </p:nvSpPr>
        <p:spPr/>
        <p:txBody>
          <a:bodyPr/>
          <a:lstStyle/>
          <a:p>
            <a:r>
              <a:rPr lang="id-ID" b="1"/>
              <a:t>Untuk mengeksekusi perintah SQL yang sudah kita tulis, silahkan klik pada icon </a:t>
            </a:r>
            <a:r>
              <a:rPr lang="id-ID" b="1"/>
              <a:t>Run SQL</a:t>
            </a:r>
          </a:p>
          <a:p>
            <a:r>
              <a:rPr lang="id-ID" b="1"/>
              <a:t>Jika </a:t>
            </a:r>
            <a:r>
              <a:rPr lang="id-ID" b="1"/>
              <a:t>SQL kita berhasil dieksekusi maka pada status bar Netbeans akan terdapat </a:t>
            </a:r>
            <a:r>
              <a:rPr lang="id-ID" b="1"/>
              <a:t>pesan bahwa SQL </a:t>
            </a:r>
            <a:r>
              <a:rPr lang="id-ID" b="1"/>
              <a:t>berhasil dieksekusi. </a:t>
            </a:r>
          </a:p>
          <a:p>
            <a:r>
              <a:rPr lang="id-ID" b="1"/>
              <a:t>Untuk </a:t>
            </a:r>
            <a:r>
              <a:rPr lang="id-ID" b="1"/>
              <a:t>menampilkan data yang sudah ada pada </a:t>
            </a:r>
            <a:r>
              <a:rPr lang="id-ID" b="1"/>
              <a:t>table datamahasiswa </a:t>
            </a:r>
            <a:r>
              <a:rPr lang="id-ID" b="1"/>
              <a:t>kita dapat </a:t>
            </a:r>
            <a:r>
              <a:rPr lang="id-ID" b="1"/>
              <a:t>juga menuliskan perintah </a:t>
            </a:r>
            <a:r>
              <a:rPr lang="id-ID" b="1"/>
              <a:t>SQL pada SQL Editornya misalnya </a:t>
            </a:r>
            <a:r>
              <a:rPr lang="id-ID" b="1" i="1"/>
              <a:t>SELECT * </a:t>
            </a:r>
            <a:r>
              <a:rPr lang="id-ID" b="1" i="1"/>
              <a:t>FROM datamahasiswa, </a:t>
            </a:r>
            <a:r>
              <a:rPr lang="id-ID" b="1" i="1"/>
              <a:t>maka </a:t>
            </a:r>
            <a:r>
              <a:rPr lang="id-ID" b="1" i="1"/>
              <a:t>akan ditampilkan </a:t>
            </a:r>
            <a:r>
              <a:rPr lang="id-ID" b="1"/>
              <a:t>seluruh </a:t>
            </a:r>
            <a:r>
              <a:rPr lang="id-ID" b="1"/>
              <a:t>data yang ada pada </a:t>
            </a:r>
            <a:r>
              <a:rPr lang="id-ID" b="1"/>
              <a:t>table datamahasiswa </a:t>
            </a:r>
            <a:r>
              <a:rPr lang="id-ID" b="1"/>
              <a:t>pada bagian bawah dari SQL Editornya</a:t>
            </a:r>
            <a:r>
              <a:rPr lang="id-ID" b="1"/>
              <a:t>. </a:t>
            </a:r>
          </a:p>
          <a:p>
            <a:r>
              <a:rPr lang="id-ID" b="1"/>
              <a:t>Hal </a:t>
            </a:r>
            <a:r>
              <a:rPr lang="id-ID" b="1"/>
              <a:t>yang sama juga dapat kita lakukan untuk operasi </a:t>
            </a:r>
            <a:r>
              <a:rPr lang="id-ID" b="1" i="1"/>
              <a:t>Update atau Delete.-</a:t>
            </a:r>
          </a:p>
          <a:p>
            <a:endParaRPr lang="id-ID"/>
          </a:p>
        </p:txBody>
      </p:sp>
    </p:spTree>
    <p:extLst>
      <p:ext uri="{BB962C8B-B14F-4D97-AF65-F5344CB8AC3E}">
        <p14:creationId xmlns:p14="http://schemas.microsoft.com/office/powerpoint/2010/main" val="263367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Create Database using Table Dialog</a:t>
            </a:r>
          </a:p>
        </p:txBody>
      </p:sp>
      <p:pic>
        <p:nvPicPr>
          <p:cNvPr id="4" name="Content Placeholder 3"/>
          <p:cNvPicPr>
            <a:picLocks noGrp="1" noChangeAspect="1"/>
          </p:cNvPicPr>
          <p:nvPr>
            <p:ph idx="1"/>
          </p:nvPr>
        </p:nvPicPr>
        <p:blipFill>
          <a:blip r:embed="rId2"/>
          <a:stretch>
            <a:fillRect/>
          </a:stretch>
        </p:blipFill>
        <p:spPr>
          <a:xfrm>
            <a:off x="1557337" y="1673225"/>
            <a:ext cx="9077325" cy="4381500"/>
          </a:xfrm>
          <a:prstGeom prst="rect">
            <a:avLst/>
          </a:prstGeom>
        </p:spPr>
      </p:pic>
    </p:spTree>
    <p:extLst>
      <p:ext uri="{BB962C8B-B14F-4D97-AF65-F5344CB8AC3E}">
        <p14:creationId xmlns:p14="http://schemas.microsoft.com/office/powerpoint/2010/main" val="3366736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Contoh</a:t>
            </a:r>
            <a:endParaRPr lang="id-ID"/>
          </a:p>
        </p:txBody>
      </p:sp>
      <p:sp>
        <p:nvSpPr>
          <p:cNvPr id="3" name="Content Placeholder 2"/>
          <p:cNvSpPr>
            <a:spLocks noGrp="1"/>
          </p:cNvSpPr>
          <p:nvPr>
            <p:ph idx="1"/>
          </p:nvPr>
        </p:nvSpPr>
        <p:spPr/>
        <p:txBody>
          <a:bodyPr/>
          <a:lstStyle/>
          <a:p>
            <a:r>
              <a:rPr lang="id-ID" b="1"/>
              <a:t>Buatlah </a:t>
            </a:r>
            <a:r>
              <a:rPr lang="id-ID" b="1"/>
              <a:t>project di Netbeans dengan nama misalnya </a:t>
            </a:r>
            <a:r>
              <a:rPr lang="id-ID" b="1" i="1"/>
              <a:t>dbapp, kemudian </a:t>
            </a:r>
            <a:r>
              <a:rPr lang="id-ID" b="1" i="1"/>
              <a:t>pilih Finish </a:t>
            </a:r>
          </a:p>
          <a:p>
            <a:r>
              <a:rPr lang="sv-SE" b="1"/>
              <a:t>Pada </a:t>
            </a:r>
            <a:r>
              <a:rPr lang="sv-SE" b="1"/>
              <a:t>project yang telah terbentuk, klik kanan pada </a:t>
            </a:r>
            <a:r>
              <a:rPr lang="sv-SE" b="1" i="1"/>
              <a:t>Libraries pilih Add Jar/Folder</a:t>
            </a:r>
            <a:r>
              <a:rPr lang="sv-SE" b="1" i="1"/>
              <a:t>… </a:t>
            </a:r>
            <a:endParaRPr lang="id-ID" b="1" i="1"/>
          </a:p>
          <a:p>
            <a:endParaRPr lang="id-ID" b="1" i="1"/>
          </a:p>
          <a:p>
            <a:endParaRPr lang="id-ID" b="1" i="1"/>
          </a:p>
          <a:p>
            <a:endParaRPr lang="id-ID" b="1" i="1"/>
          </a:p>
          <a:p>
            <a:endParaRPr lang="id-ID" b="1" i="1"/>
          </a:p>
          <a:p>
            <a:r>
              <a:rPr lang="en-US" b="1"/>
              <a:t>MySQL Connector sudah ditambahkan ke project. </a:t>
            </a:r>
            <a:endParaRPr lang="id-ID" b="1" i="1"/>
          </a:p>
          <a:p>
            <a:endParaRPr lang="id-ID"/>
          </a:p>
        </p:txBody>
      </p:sp>
      <p:pic>
        <p:nvPicPr>
          <p:cNvPr id="5" name="Picture 4"/>
          <p:cNvPicPr>
            <a:picLocks noChangeAspect="1"/>
          </p:cNvPicPr>
          <p:nvPr/>
        </p:nvPicPr>
        <p:blipFill>
          <a:blip r:embed="rId2"/>
          <a:stretch>
            <a:fillRect/>
          </a:stretch>
        </p:blipFill>
        <p:spPr>
          <a:xfrm>
            <a:off x="1146721" y="3362936"/>
            <a:ext cx="3017311" cy="1495978"/>
          </a:xfrm>
          <a:prstGeom prst="rect">
            <a:avLst/>
          </a:prstGeom>
        </p:spPr>
      </p:pic>
      <p:pic>
        <p:nvPicPr>
          <p:cNvPr id="6" name="Picture 5"/>
          <p:cNvPicPr>
            <a:picLocks noChangeAspect="1"/>
          </p:cNvPicPr>
          <p:nvPr/>
        </p:nvPicPr>
        <p:blipFill rotWithShape="1">
          <a:blip r:embed="rId3"/>
          <a:srcRect l="12947" t="14923" r="37246" b="54791"/>
          <a:stretch/>
        </p:blipFill>
        <p:spPr>
          <a:xfrm>
            <a:off x="4759994" y="3362936"/>
            <a:ext cx="5997844" cy="1983784"/>
          </a:xfrm>
          <a:prstGeom prst="rect">
            <a:avLst/>
          </a:prstGeom>
        </p:spPr>
      </p:pic>
    </p:spTree>
    <p:extLst>
      <p:ext uri="{BB962C8B-B14F-4D97-AF65-F5344CB8AC3E}">
        <p14:creationId xmlns:p14="http://schemas.microsoft.com/office/powerpoint/2010/main" val="589171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Contoh</a:t>
            </a:r>
          </a:p>
        </p:txBody>
      </p:sp>
      <p:sp>
        <p:nvSpPr>
          <p:cNvPr id="3" name="Content Placeholder 2"/>
          <p:cNvSpPr>
            <a:spLocks noGrp="1"/>
          </p:cNvSpPr>
          <p:nvPr>
            <p:ph idx="1"/>
          </p:nvPr>
        </p:nvSpPr>
        <p:spPr/>
        <p:txBody>
          <a:bodyPr/>
          <a:lstStyle/>
          <a:p>
            <a:r>
              <a:rPr lang="id-ID" b="1"/>
              <a:t>Sampai disini kita sudah siap untuk membuat aplikasinya</a:t>
            </a:r>
            <a:r>
              <a:rPr lang="id-ID" b="1"/>
              <a:t>. </a:t>
            </a:r>
          </a:p>
          <a:p>
            <a:r>
              <a:rPr lang="id-ID" b="1"/>
              <a:t>Klik </a:t>
            </a:r>
            <a:r>
              <a:rPr lang="id-ID" b="1"/>
              <a:t>kanan pada nama proejct </a:t>
            </a:r>
            <a:r>
              <a:rPr lang="id-ID" b="1" i="1"/>
              <a:t>dbapp</a:t>
            </a:r>
            <a:r>
              <a:rPr lang="id-ID" b="1" i="1"/>
              <a:t>, </a:t>
            </a:r>
            <a:r>
              <a:rPr lang="id-ID" b="1"/>
              <a:t>pilih </a:t>
            </a:r>
            <a:r>
              <a:rPr lang="id-ID" b="1" i="1"/>
              <a:t>New-Java Class…</a:t>
            </a:r>
          </a:p>
          <a:p>
            <a:r>
              <a:rPr lang="id-ID" b="1"/>
              <a:t>Pada window </a:t>
            </a:r>
            <a:r>
              <a:rPr lang="id-ID" b="1" i="1"/>
              <a:t>New Class, ketik Person pada Class Name dan db.app pada Package </a:t>
            </a:r>
            <a:r>
              <a:rPr lang="id-ID" b="1" i="1"/>
              <a:t>kemudian Finish</a:t>
            </a:r>
            <a:r>
              <a:rPr lang="id-ID" b="1" i="1"/>
              <a:t>.</a:t>
            </a:r>
          </a:p>
          <a:p>
            <a:endParaRPr lang="id-ID"/>
          </a:p>
        </p:txBody>
      </p:sp>
      <p:pic>
        <p:nvPicPr>
          <p:cNvPr id="5" name="Picture 4"/>
          <p:cNvPicPr>
            <a:picLocks noChangeAspect="1"/>
          </p:cNvPicPr>
          <p:nvPr/>
        </p:nvPicPr>
        <p:blipFill>
          <a:blip r:embed="rId2"/>
          <a:stretch>
            <a:fillRect/>
          </a:stretch>
        </p:blipFill>
        <p:spPr>
          <a:xfrm>
            <a:off x="6733222" y="3687245"/>
            <a:ext cx="5458778" cy="2284095"/>
          </a:xfrm>
          <a:prstGeom prst="rect">
            <a:avLst/>
          </a:prstGeom>
        </p:spPr>
      </p:pic>
      <p:pic>
        <p:nvPicPr>
          <p:cNvPr id="6" name="Picture 5"/>
          <p:cNvPicPr>
            <a:picLocks noChangeAspect="1"/>
          </p:cNvPicPr>
          <p:nvPr/>
        </p:nvPicPr>
        <p:blipFill>
          <a:blip r:embed="rId3"/>
          <a:stretch>
            <a:fillRect/>
          </a:stretch>
        </p:blipFill>
        <p:spPr>
          <a:xfrm>
            <a:off x="1389374" y="3341616"/>
            <a:ext cx="4944333" cy="3284697"/>
          </a:xfrm>
          <a:prstGeom prst="rect">
            <a:avLst/>
          </a:prstGeom>
        </p:spPr>
      </p:pic>
    </p:spTree>
    <p:extLst>
      <p:ext uri="{BB962C8B-B14F-4D97-AF65-F5344CB8AC3E}">
        <p14:creationId xmlns:p14="http://schemas.microsoft.com/office/powerpoint/2010/main" val="8111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Keunggulan MySQL</a:t>
            </a:r>
          </a:p>
        </p:txBody>
      </p:sp>
      <p:sp>
        <p:nvSpPr>
          <p:cNvPr id="3" name="Content Placeholder 2"/>
          <p:cNvSpPr>
            <a:spLocks noGrp="1"/>
          </p:cNvSpPr>
          <p:nvPr>
            <p:ph idx="1"/>
          </p:nvPr>
        </p:nvSpPr>
        <p:spPr/>
        <p:txBody>
          <a:bodyPr/>
          <a:lstStyle/>
          <a:p>
            <a:r>
              <a:rPr lang="id-ID"/>
              <a:t>Speen</a:t>
            </a:r>
          </a:p>
          <a:p>
            <a:r>
              <a:rPr lang="id-ID"/>
              <a:t>Reliability</a:t>
            </a:r>
          </a:p>
          <a:p>
            <a:r>
              <a:rPr lang="id-ID"/>
              <a:t>Skalability</a:t>
            </a:r>
          </a:p>
          <a:p>
            <a:r>
              <a:rPr lang="id-ID"/>
              <a:t>User Friendly</a:t>
            </a:r>
          </a:p>
          <a:p>
            <a:r>
              <a:rPr lang="id-ID"/>
              <a:t>Portablility and Standar Compliance</a:t>
            </a:r>
          </a:p>
          <a:p>
            <a:r>
              <a:rPr lang="id-ID"/>
              <a:t>Multiuser Support</a:t>
            </a:r>
          </a:p>
          <a:p>
            <a:r>
              <a:rPr lang="id-ID"/>
              <a:t>Internationalization</a:t>
            </a:r>
          </a:p>
          <a:p>
            <a:r>
              <a:rPr lang="id-ID"/>
              <a:t>Wide Application Support</a:t>
            </a:r>
          </a:p>
          <a:p>
            <a:r>
              <a:rPr lang="id-ID"/>
              <a:t>Open Source</a:t>
            </a:r>
          </a:p>
        </p:txBody>
      </p:sp>
    </p:spTree>
    <p:extLst>
      <p:ext uri="{BB962C8B-B14F-4D97-AF65-F5344CB8AC3E}">
        <p14:creationId xmlns:p14="http://schemas.microsoft.com/office/powerpoint/2010/main" val="2885909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Pengertian Database</a:t>
            </a:r>
          </a:p>
        </p:txBody>
      </p:sp>
      <p:sp>
        <p:nvSpPr>
          <p:cNvPr id="3" name="Content Placeholder 2"/>
          <p:cNvSpPr>
            <a:spLocks noGrp="1"/>
          </p:cNvSpPr>
          <p:nvPr>
            <p:ph idx="1"/>
          </p:nvPr>
        </p:nvSpPr>
        <p:spPr/>
        <p:txBody>
          <a:bodyPr/>
          <a:lstStyle/>
          <a:p>
            <a:r>
              <a:rPr lang="en-US" i="1"/>
              <a:t>A database is an organized collection of data”</a:t>
            </a:r>
            <a:endParaRPr lang="id-ID" i="1"/>
          </a:p>
          <a:p>
            <a:r>
              <a:rPr lang="id-ID" b="1"/>
              <a:t>Database adalah kumpulan data yang terorganisir</a:t>
            </a:r>
            <a:r>
              <a:rPr lang="id-ID"/>
              <a:t>.</a:t>
            </a:r>
          </a:p>
          <a:p>
            <a:r>
              <a:rPr lang="id-ID"/>
              <a:t>Database Model: teori seputar bagaimana daat itu akan disimpan, disusun dan dimanipulasi dalam sebuah sistem database.</a:t>
            </a:r>
          </a:p>
          <a:p>
            <a:r>
              <a:rPr lang="id-ID"/>
              <a:t>Dari awal konsep database mulai banyak digunakan (sekitar tahun 1960an – di amerika sana), berbagai teori dikemukakan tentang bagaimana cara menyajikan data agar mudah digunakan. Mudah digunakan disini mencakup: membuat, membaca, memperbaharui, dan menghapus data, atau stilah kerennya : </a:t>
            </a:r>
            <a:r>
              <a:rPr lang="id-ID" b="1"/>
              <a:t>CRUD</a:t>
            </a:r>
            <a:r>
              <a:rPr lang="id-ID"/>
              <a:t> (</a:t>
            </a:r>
            <a:r>
              <a:rPr lang="id-ID" i="1"/>
              <a:t>Create, Read, Update and Delete</a:t>
            </a:r>
            <a:r>
              <a:rPr lang="id-ID"/>
              <a:t>).</a:t>
            </a:r>
          </a:p>
        </p:txBody>
      </p:sp>
    </p:spTree>
    <p:extLst>
      <p:ext uri="{BB962C8B-B14F-4D97-AF65-F5344CB8AC3E}">
        <p14:creationId xmlns:p14="http://schemas.microsoft.com/office/powerpoint/2010/main" val="46345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Database Model</a:t>
            </a:r>
          </a:p>
        </p:txBody>
      </p:sp>
      <p:sp>
        <p:nvSpPr>
          <p:cNvPr id="3" name="Content Placeholder 2"/>
          <p:cNvSpPr>
            <a:spLocks noGrp="1"/>
          </p:cNvSpPr>
          <p:nvPr>
            <p:ph idx="1"/>
          </p:nvPr>
        </p:nvSpPr>
        <p:spPr/>
        <p:txBody>
          <a:bodyPr/>
          <a:lstStyle/>
          <a:p>
            <a:r>
              <a:rPr lang="id-ID" b="1" i="1"/>
              <a:t>Flat model</a:t>
            </a:r>
          </a:p>
          <a:p>
            <a:pPr marL="457200" lvl="1" indent="0">
              <a:buNone/>
            </a:pPr>
            <a:r>
              <a:rPr lang="id-ID"/>
              <a:t>Flat model adalah istilah lain dari tabel sederhana seperti di microsoft excel, tanpa aturan dan cara penulisan tertentu.</a:t>
            </a:r>
            <a:endParaRPr lang="id-ID" b="1" i="1"/>
          </a:p>
          <a:p>
            <a:r>
              <a:rPr lang="id-ID" b="1" i="1"/>
              <a:t>Hierarchical model, </a:t>
            </a:r>
          </a:p>
          <a:p>
            <a:pPr marL="457200" lvl="1" indent="0">
              <a:buNone/>
            </a:pPr>
            <a:r>
              <a:rPr lang="id-ID"/>
              <a:t>Dalam Hierarchical model, data disusun seperti pohon terbalik, sehingga data terorganisasi dari atas ke bawah</a:t>
            </a:r>
            <a:endParaRPr lang="id-ID" b="1" i="1"/>
          </a:p>
          <a:p>
            <a:r>
              <a:rPr lang="id-ID" b="1" i="1"/>
              <a:t>Network model</a:t>
            </a:r>
            <a:r>
              <a:rPr lang="id-ID"/>
              <a:t>, </a:t>
            </a:r>
          </a:p>
          <a:p>
            <a:r>
              <a:rPr lang="id-ID" b="1" i="1"/>
              <a:t>Relational model</a:t>
            </a:r>
            <a:endParaRPr lang="id-ID"/>
          </a:p>
        </p:txBody>
      </p:sp>
    </p:spTree>
    <p:extLst>
      <p:ext uri="{BB962C8B-B14F-4D97-AF65-F5344CB8AC3E}">
        <p14:creationId xmlns:p14="http://schemas.microsoft.com/office/powerpoint/2010/main" val="146352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Database Model</a:t>
            </a:r>
          </a:p>
        </p:txBody>
      </p:sp>
      <p:pic>
        <p:nvPicPr>
          <p:cNvPr id="2050" name="Picture 2" descr="http://www.duniailkom.com/wp-content/uploads/2012/09/database_mode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3517" y="1550988"/>
            <a:ext cx="6424965"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147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Database Model : Relation</a:t>
            </a:r>
          </a:p>
        </p:txBody>
      </p:sp>
      <p:sp>
        <p:nvSpPr>
          <p:cNvPr id="3" name="Content Placeholder 2"/>
          <p:cNvSpPr>
            <a:spLocks noGrp="1"/>
          </p:cNvSpPr>
          <p:nvPr>
            <p:ph idx="1"/>
          </p:nvPr>
        </p:nvSpPr>
        <p:spPr/>
        <p:txBody>
          <a:bodyPr/>
          <a:lstStyle/>
          <a:p>
            <a:r>
              <a:rPr lang="id-ID"/>
              <a:t>Konsep Relational Database Model diajukan pertama kali oleh peneliti IBM, </a:t>
            </a:r>
            <a:r>
              <a:rPr lang="id-ID">
                <a:hlinkClick r:id="rId2"/>
              </a:rPr>
              <a:t>Dr. Edgar F. Codd</a:t>
            </a:r>
            <a:r>
              <a:rPr lang="id-ID"/>
              <a:t> pada tahun 1969, dan merupakan database model yang paling banyak digunakan saat ini.</a:t>
            </a:r>
          </a:p>
          <a:p>
            <a:r>
              <a:rPr lang="id-ID"/>
              <a:t>Dr. Codd pada awalnya mencari cara baru untuk menangani data dalam jumlah besar. </a:t>
            </a:r>
          </a:p>
          <a:p>
            <a:r>
              <a:rPr lang="id-ID"/>
              <a:t>Namun karena keterbatasan pada Hierarchical dan Network model yang umum digunakan saat itu, ia menerapkan prinsip matematis dalam menyusun data-data tersebut. </a:t>
            </a:r>
          </a:p>
          <a:p>
            <a:r>
              <a:rPr lang="id-ID"/>
              <a:t>Relational Database model berasal dari 2 cabang ilmu matematika : </a:t>
            </a:r>
            <a:r>
              <a:rPr lang="id-ID" b="1"/>
              <a:t>set theory</a:t>
            </a:r>
            <a:r>
              <a:rPr lang="id-ID"/>
              <a:t> dan </a:t>
            </a:r>
            <a:r>
              <a:rPr lang="id-ID" b="1"/>
              <a:t>first-order predicate logic</a:t>
            </a:r>
            <a:endParaRPr lang="id-ID"/>
          </a:p>
        </p:txBody>
      </p:sp>
    </p:spTree>
    <p:extLst>
      <p:ext uri="{BB962C8B-B14F-4D97-AF65-F5344CB8AC3E}">
        <p14:creationId xmlns:p14="http://schemas.microsoft.com/office/powerpoint/2010/main" val="158644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Database Model : Relation</a:t>
            </a:r>
          </a:p>
        </p:txBody>
      </p:sp>
      <p:sp>
        <p:nvSpPr>
          <p:cNvPr id="3" name="Content Placeholder 2"/>
          <p:cNvSpPr>
            <a:spLocks noGrp="1"/>
          </p:cNvSpPr>
          <p:nvPr>
            <p:ph idx="1"/>
          </p:nvPr>
        </p:nvSpPr>
        <p:spPr/>
        <p:txBody>
          <a:bodyPr/>
          <a:lstStyle/>
          <a:p>
            <a:r>
              <a:rPr lang="id-ID"/>
              <a:t>Sebuah relational database menyimpan data dalam ‘</a:t>
            </a:r>
            <a:r>
              <a:rPr lang="id-ID" i="1"/>
              <a:t>relasi</a:t>
            </a:r>
            <a:r>
              <a:rPr lang="id-ID"/>
              <a:t>’, atau yang disebut juga tabel. </a:t>
            </a:r>
          </a:p>
          <a:p>
            <a:r>
              <a:rPr lang="id-ID"/>
              <a:t>Setiap tabel terdiri dari </a:t>
            </a:r>
            <a:r>
              <a:rPr lang="id-ID" i="1"/>
              <a:t>tuple</a:t>
            </a:r>
            <a:r>
              <a:rPr lang="id-ID"/>
              <a:t> atau </a:t>
            </a:r>
            <a:r>
              <a:rPr lang="id-ID" i="1"/>
              <a:t>record</a:t>
            </a:r>
            <a:r>
              <a:rPr lang="id-ID"/>
              <a:t> dan </a:t>
            </a:r>
            <a:r>
              <a:rPr lang="id-ID" i="1"/>
              <a:t>attribut</a:t>
            </a:r>
            <a:r>
              <a:rPr lang="id-ID"/>
              <a:t> atau </a:t>
            </a:r>
            <a:r>
              <a:rPr lang="id-ID" i="1"/>
              <a:t>field</a:t>
            </a:r>
            <a:r>
              <a:rPr lang="id-ID"/>
              <a:t>. </a:t>
            </a:r>
          </a:p>
          <a:p>
            <a:r>
              <a:rPr lang="id-ID"/>
              <a:t>Urutan penyusunan dalam media penyimpanan fisik tidak berpengaruh dalam model ini, dan setiap record di dalam tabel diidentifikasi dengan sebuah field unik.</a:t>
            </a:r>
          </a:p>
          <a:p>
            <a:r>
              <a:rPr lang="id-ID"/>
              <a:t>Relational Database Management System (RDBMS)</a:t>
            </a:r>
          </a:p>
          <a:p>
            <a:r>
              <a:rPr lang="id-ID"/>
              <a:t>Object Oriented Database</a:t>
            </a:r>
          </a:p>
          <a:p>
            <a:r>
              <a:rPr lang="id-ID"/>
              <a:t>Object Relational Database</a:t>
            </a:r>
          </a:p>
        </p:txBody>
      </p:sp>
    </p:spTree>
    <p:extLst>
      <p:ext uri="{BB962C8B-B14F-4D97-AF65-F5344CB8AC3E}">
        <p14:creationId xmlns:p14="http://schemas.microsoft.com/office/powerpoint/2010/main" val="86087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JDBC</a:t>
            </a:r>
          </a:p>
        </p:txBody>
      </p:sp>
      <p:sp>
        <p:nvSpPr>
          <p:cNvPr id="3" name="Content Placeholder 2"/>
          <p:cNvSpPr>
            <a:spLocks noGrp="1"/>
          </p:cNvSpPr>
          <p:nvPr>
            <p:ph idx="1"/>
          </p:nvPr>
        </p:nvSpPr>
        <p:spPr/>
        <p:txBody>
          <a:bodyPr/>
          <a:lstStyle/>
          <a:p>
            <a:r>
              <a:rPr lang="id-ID"/>
              <a:t>JDBC (</a:t>
            </a:r>
            <a:r>
              <a:rPr lang="id-ID" i="1"/>
              <a:t>Java Data Base Connectivy</a:t>
            </a:r>
            <a:r>
              <a:rPr lang="id-ID"/>
              <a:t>) adalah salah satu Java API (Application Program Interface) yang digunakan untuk membuat aplikasi atau program berbasis Java yang berhubungan dengan database seperti Oracle, MySQL, PostgreSQL, HQL DB, dan lain lain.</a:t>
            </a:r>
          </a:p>
        </p:txBody>
      </p:sp>
    </p:spTree>
    <p:extLst>
      <p:ext uri="{BB962C8B-B14F-4D97-AF65-F5344CB8AC3E}">
        <p14:creationId xmlns:p14="http://schemas.microsoft.com/office/powerpoint/2010/main" val="4096360623"/>
      </p:ext>
    </p:extLst>
  </p:cSld>
  <p:clrMapOvr>
    <a:masterClrMapping/>
  </p:clrMapOvr>
</p:sld>
</file>

<file path=ppt/theme/theme1.xml><?xml version="1.0" encoding="utf-8"?>
<a:theme xmlns:a="http://schemas.openxmlformats.org/drawingml/2006/main" name="Tel U-SE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l U-SEE" id="{94112D3D-CED1-428D-B7F2-19DB228C1B7C}" vid="{CF92EDF5-5F74-4080-8BAF-138BED56793F}"/>
    </a:ext>
  </a:extLst>
</a:theme>
</file>

<file path=docProps/app.xml><?xml version="1.0" encoding="utf-8"?>
<Properties xmlns="http://schemas.openxmlformats.org/officeDocument/2006/extended-properties" xmlns:vt="http://schemas.openxmlformats.org/officeDocument/2006/docPropsVTypes">
  <Template>Tel U-SEE</Template>
  <TotalTime>1898</TotalTime>
  <Words>836</Words>
  <Application>Microsoft Office PowerPoint</Application>
  <PresentationFormat>Widescreen</PresentationFormat>
  <Paragraphs>100</Paragraphs>
  <Slides>27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Bell MT</vt:lpstr>
      <vt:lpstr>Calibri Light</vt:lpstr>
      <vt:lpstr>Garamond</vt:lpstr>
      <vt:lpstr>Trebuchet MS</vt:lpstr>
      <vt:lpstr>Tel U-SEE</vt:lpstr>
      <vt:lpstr>CorelDRAW</vt:lpstr>
      <vt:lpstr>Database using MySQL</vt:lpstr>
      <vt:lpstr>MySQL</vt:lpstr>
      <vt:lpstr>Keunggulan MySQL</vt:lpstr>
      <vt:lpstr>Pengertian Database</vt:lpstr>
      <vt:lpstr>Database Model</vt:lpstr>
      <vt:lpstr>Database Model</vt:lpstr>
      <vt:lpstr>Database Model : Relation</vt:lpstr>
      <vt:lpstr>Database Model : Relation</vt:lpstr>
      <vt:lpstr>JDBC</vt:lpstr>
      <vt:lpstr>Instalasi MySQL</vt:lpstr>
      <vt:lpstr>Configuring MySQL Server Properties</vt:lpstr>
      <vt:lpstr>Configuring MySQL Server Properties</vt:lpstr>
      <vt:lpstr>Configuring MySQL Server Properties</vt:lpstr>
      <vt:lpstr>Starting The MySQL Server</vt:lpstr>
      <vt:lpstr>Creating and Connecting to the Database</vt:lpstr>
      <vt:lpstr>Creating and Connecting to the Database</vt:lpstr>
      <vt:lpstr>Creating Database Tables</vt:lpstr>
      <vt:lpstr>Create Database using SQL Editor</vt:lpstr>
      <vt:lpstr>Create Database using SQL Editor</vt:lpstr>
      <vt:lpstr>Create Database using SQL Editor</vt:lpstr>
      <vt:lpstr>Create Database using Table Dialog</vt:lpstr>
      <vt:lpstr>Create Database using Table Dialog</vt:lpstr>
      <vt:lpstr>Create Database using Table Dialog</vt:lpstr>
      <vt:lpstr>Create Database using Table Dialog</vt:lpstr>
      <vt:lpstr>Create Database using Table Dialog</vt:lpstr>
      <vt:lpstr>Contoh</vt:lpstr>
      <vt:lpstr>Contoh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using MySQL</dc:title>
  <dc:creator>Inung Wijayanto</dc:creator>
  <cp:lastModifiedBy>Inung Wijayanto</cp:lastModifiedBy>
  <cp:revision>18</cp:revision>
  <dcterms:created xsi:type="dcterms:W3CDTF">2016-11-02T22:43:54Z</dcterms:created>
  <dcterms:modified xsi:type="dcterms:W3CDTF">2016-11-14T08:35:39Z</dcterms:modified>
</cp:coreProperties>
</file>